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ags/tag9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49.xml" ContentType="application/vnd.openxmlformats-officedocument.presentationml.slide+xml"/>
  <Override PartName="/ppt/slideLayouts/slideLayout5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ags/tag6.xml" ContentType="application/vnd.openxmlformats-officedocument.presentationml.tags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tags/tag3.xml" ContentType="application/vnd.openxmlformats-officedocument.presentationml.tags+xml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diagrams/data1.xml" ContentType="application/vnd.openxmlformats-officedocument.drawingml.diagramData+xml"/>
  <Override PartName="/ppt/tags/tag11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9" r:id="rId1"/>
    <p:sldMasterId id="2147483694" r:id="rId2"/>
    <p:sldMasterId id="2147483712" r:id="rId3"/>
    <p:sldMasterId id="2147483729" r:id="rId4"/>
    <p:sldMasterId id="2147483832" r:id="rId5"/>
  </p:sldMasterIdLst>
  <p:notesMasterIdLst>
    <p:notesMasterId r:id="rId55"/>
  </p:notesMasterIdLst>
  <p:sldIdLst>
    <p:sldId id="370" r:id="rId6"/>
    <p:sldId id="738" r:id="rId7"/>
    <p:sldId id="739" r:id="rId8"/>
    <p:sldId id="734" r:id="rId9"/>
    <p:sldId id="735" r:id="rId10"/>
    <p:sldId id="737" r:id="rId11"/>
    <p:sldId id="736" r:id="rId12"/>
    <p:sldId id="755" r:id="rId13"/>
    <p:sldId id="740" r:id="rId14"/>
    <p:sldId id="742" r:id="rId15"/>
    <p:sldId id="815" r:id="rId16"/>
    <p:sldId id="813" r:id="rId17"/>
    <p:sldId id="814" r:id="rId18"/>
    <p:sldId id="816" r:id="rId19"/>
    <p:sldId id="744" r:id="rId20"/>
    <p:sldId id="745" r:id="rId21"/>
    <p:sldId id="746" r:id="rId22"/>
    <p:sldId id="756" r:id="rId23"/>
    <p:sldId id="689" r:id="rId24"/>
    <p:sldId id="793" r:id="rId25"/>
    <p:sldId id="852" r:id="rId26"/>
    <p:sldId id="853" r:id="rId27"/>
    <p:sldId id="854" r:id="rId28"/>
    <p:sldId id="855" r:id="rId29"/>
    <p:sldId id="856" r:id="rId30"/>
    <p:sldId id="857" r:id="rId31"/>
    <p:sldId id="858" r:id="rId32"/>
    <p:sldId id="859" r:id="rId33"/>
    <p:sldId id="860" r:id="rId34"/>
    <p:sldId id="840" r:id="rId35"/>
    <p:sldId id="819" r:id="rId36"/>
    <p:sldId id="821" r:id="rId37"/>
    <p:sldId id="822" r:id="rId38"/>
    <p:sldId id="824" r:id="rId39"/>
    <p:sldId id="825" r:id="rId40"/>
    <p:sldId id="826" r:id="rId41"/>
    <p:sldId id="827" r:id="rId42"/>
    <p:sldId id="828" r:id="rId43"/>
    <p:sldId id="841" r:id="rId44"/>
    <p:sldId id="842" r:id="rId45"/>
    <p:sldId id="843" r:id="rId46"/>
    <p:sldId id="844" r:id="rId47"/>
    <p:sldId id="845" r:id="rId48"/>
    <p:sldId id="846" r:id="rId49"/>
    <p:sldId id="847" r:id="rId50"/>
    <p:sldId id="848" r:id="rId51"/>
    <p:sldId id="850" r:id="rId52"/>
    <p:sldId id="851" r:id="rId53"/>
    <p:sldId id="779" r:id="rId54"/>
  </p:sldIdLst>
  <p:sldSz cx="9144000" cy="6858000" type="screen4x3"/>
  <p:notesSz cx="6858000" cy="9144000"/>
  <p:embeddedFontLst>
    <p:embeddedFont>
      <p:font typeface="Franklin Gothic Medium" pitchFamily="34" charset="0"/>
      <p:regular r:id="rId56"/>
      <p:italic r:id="rId57"/>
    </p:embeddedFont>
    <p:embeddedFont>
      <p:font typeface="微软雅黑" pitchFamily="34" charset="-122"/>
      <p:regular r:id="rId58"/>
      <p:bold r:id="rId59"/>
    </p:embeddedFont>
    <p:embeddedFont>
      <p:font typeface="Calibri" pitchFamily="34" charset="0"/>
      <p:regular r:id="rId60"/>
      <p:bold r:id="rId61"/>
      <p:italic r:id="rId62"/>
      <p:boldItalic r:id="rId63"/>
    </p:embeddedFont>
    <p:embeddedFont>
      <p:font typeface="华文中宋" pitchFamily="2" charset="-122"/>
      <p:regular r:id="rId64"/>
    </p:embeddedFont>
    <p:embeddedFont>
      <p:font typeface="Verdana" pitchFamily="34" charset="0"/>
      <p:regular r:id="rId65"/>
      <p:bold r:id="rId66"/>
      <p:italic r:id="rId67"/>
      <p:boldItalic r:id="rId68"/>
    </p:embeddedFont>
    <p:embeddedFont>
      <p:font typeface="MS PGothic" pitchFamily="34" charset="-128"/>
      <p:regular r:id="rId69"/>
    </p:embeddedFont>
    <p:embeddedFont>
      <p:font typeface="楷体_GB2312" charset="-122"/>
      <p:regular r:id="rId70"/>
    </p:embeddedFont>
    <p:embeddedFont>
      <p:font typeface="隶书" pitchFamily="49" charset="-122"/>
      <p:regular r:id="rId71"/>
    </p:embeddedFont>
    <p:embeddedFont>
      <p:font typeface="华文新魏" pitchFamily="2" charset="-122"/>
      <p:regular r:id="rId72"/>
    </p:embeddedFont>
    <p:embeddedFont>
      <p:font typeface="黑体" pitchFamily="49" charset="-122"/>
      <p:regular r:id="rId73"/>
    </p:embeddedFont>
    <p:embeddedFont>
      <p:font typeface="MS PMincho" pitchFamily="18" charset="-128"/>
      <p:regular r:id="rId74"/>
    </p:embeddedFont>
    <p:embeddedFont>
      <p:font typeface="Microsoft Sans Serif" pitchFamily="34" charset="0"/>
      <p:regular r:id="rId75"/>
    </p:embeddedFont>
    <p:embeddedFont>
      <p:font typeface="Gulim" pitchFamily="34" charset="-127"/>
      <p:regular r:id="rId76"/>
    </p:embeddedFont>
  </p:embeddedFontLst>
  <p:custDataLst>
    <p:tags r:id="rId7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008080"/>
    <a:srgbClr val="65C5ED"/>
    <a:srgbClr val="990099"/>
    <a:srgbClr val="FF66FF"/>
    <a:srgbClr val="CC3300"/>
    <a:srgbClr val="9966FF"/>
    <a:srgbClr val="F2A10A"/>
    <a:srgbClr val="2FA8B1"/>
    <a:srgbClr val="0099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0787" autoAdjust="0"/>
    <p:restoredTop sz="86519" autoAdjust="0"/>
  </p:normalViewPr>
  <p:slideViewPr>
    <p:cSldViewPr>
      <p:cViewPr>
        <p:scale>
          <a:sx n="100" d="100"/>
          <a:sy n="100" d="100"/>
        </p:scale>
        <p:origin x="-2112" y="36"/>
      </p:cViewPr>
      <p:guideLst>
        <p:guide orient="horz" pos="799"/>
        <p:guide pos="385"/>
        <p:guide pos="54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6" Type="http://schemas.openxmlformats.org/officeDocument/2006/relationships/font" Target="fonts/font21.fntdata"/><Relationship Id="rId7" Type="http://schemas.openxmlformats.org/officeDocument/2006/relationships/slide" Target="slides/slide2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7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2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799E4-8294-4D33-AF85-512005DFCE91}" type="doc">
      <dgm:prSet loTypeId="urn:microsoft.com/office/officeart/2005/8/layout/vList4#5" loCatId="list" qsTypeId="urn:microsoft.com/office/officeart/2005/8/quickstyle/simple5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70033107-4EE1-48AD-BCCF-6C6CA9995F52}">
      <dgm:prSet phldrT="[文本]" custT="1"/>
      <dgm:spPr>
        <a:solidFill>
          <a:schemeClr val="accent1"/>
        </a:solidFill>
      </dgm:spPr>
      <dgm:t>
        <a:bodyPr anchor="ctr"/>
        <a:lstStyle/>
        <a:p>
          <a:pPr algn="r"/>
          <a:r>
            <a:rPr lang="en-US" altLang="zh-CN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 </a:t>
          </a:r>
          <a:r>
            <a:rPr lang="zh-CN" altLang="en-US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白血病漏诊：</a:t>
          </a:r>
          <a:r>
            <a:rPr lang="zh-CN" altLang="en-US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异常细胞检出率低，假阴性率高，导致漏诊</a:t>
          </a:r>
          <a:endParaRPr lang="en-US" altLang="zh-CN" sz="16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265E819-45BC-4B1A-B951-8B26C3B3398B}" type="parTrans" cxnId="{003A8E37-D9BA-456D-B356-998B7F6909A6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B6F5FC4-A131-48C6-9986-C9C18B4168EC}" type="sibTrans" cxnId="{003A8E37-D9BA-456D-B356-998B7F6909A6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03D8D326-C235-42B3-B1A1-36431B5F0BFC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zh-CN" altLang="en-US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  </a:t>
          </a:r>
          <a:r>
            <a:rPr lang="en-US" altLang="zh-CN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WBC</a:t>
          </a:r>
          <a:r>
            <a:rPr lang="zh-CN" altLang="en-US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过低分类不准确：</a:t>
          </a:r>
          <a:endParaRPr lang="en-US" altLang="zh-CN" sz="1600" b="1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  <a:p>
          <a:pPr algn="r"/>
          <a:r>
            <a: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 WBC</a:t>
          </a:r>
          <a:r>
            <a:rPr lang="zh-CN" altLang="en-US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过低，计数颗粒少，分类结果不可靠，无法指导诊疗。</a:t>
          </a:r>
          <a:endParaRPr lang="zh-CN" altLang="en-US" sz="16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0712192-82CE-409C-8AF7-9CC069E0DA59}" type="parTrans" cxnId="{6A90D2B0-613A-4CC6-A907-31741577BC36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E61D86B6-F4BC-4C29-88C8-C35230269668}" type="sibTrans" cxnId="{6A90D2B0-613A-4CC6-A907-31741577BC36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F5768E7-F4F9-4C9C-A5A0-91A5EC8EECC5}">
      <dgm:prSet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l"/>
          <a:r>
            <a:rPr lang="en-US" altLang="zh-CN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  WBC</a:t>
          </a:r>
          <a:r>
            <a:rPr lang="zh-CN" altLang="en-US" sz="16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低值计数重复性差：    </a:t>
          </a:r>
          <a:endParaRPr lang="en-US" altLang="zh-CN" sz="1600" b="1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  <a:p>
          <a:pPr algn="r"/>
          <a:r>
            <a:rPr lang="zh-CN" altLang="en-US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化疗病人需要准确的</a:t>
          </a:r>
          <a:r>
            <a: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WBC</a:t>
          </a:r>
          <a:r>
            <a:rPr lang="zh-CN" altLang="en-US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数、</a:t>
          </a:r>
          <a:r>
            <a: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NEU</a:t>
          </a:r>
          <a:r>
            <a:rPr lang="zh-CN" altLang="en-US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、</a:t>
          </a:r>
          <a:r>
            <a: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IG</a:t>
          </a:r>
          <a:r>
            <a:rPr lang="zh-CN" altLang="en-US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数连续观察指导用药</a:t>
          </a:r>
          <a:endParaRPr lang="zh-CN" altLang="en-US" sz="16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FED940B-B013-44C9-98DA-F64AF5F5C300}" type="parTrans" cxnId="{54030109-5E0B-4C12-BE42-7E98EADF8E06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21B8F2B-A3FC-4475-8931-88C2AFD2AF15}" type="sibTrans" cxnId="{54030109-5E0B-4C12-BE42-7E98EADF8E06}">
      <dgm:prSet/>
      <dgm:spPr/>
      <dgm:t>
        <a:bodyPr/>
        <a:lstStyle/>
        <a:p>
          <a:endParaRPr lang="zh-CN" altLang="en-US" sz="16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B66FD095-957B-4550-9A52-8F2AFC3B7875}" type="pres">
      <dgm:prSet presAssocID="{F65799E4-8294-4D33-AF85-512005DFCE91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377B0EA-4486-40D4-B364-1FBA8F0B3E0F}" type="pres">
      <dgm:prSet presAssocID="{70033107-4EE1-48AD-BCCF-6C6CA9995F52}" presName="comp" presStyleCnt="0"/>
      <dgm:spPr/>
    </dgm:pt>
    <dgm:pt modelId="{2D2A9A51-E53F-48FB-9B7E-9DD95704EA4E}" type="pres">
      <dgm:prSet presAssocID="{70033107-4EE1-48AD-BCCF-6C6CA9995F52}" presName="box" presStyleLbl="node1" presStyleIdx="0" presStyleCnt="3"/>
      <dgm:spPr/>
      <dgm:t>
        <a:bodyPr/>
        <a:lstStyle/>
        <a:p>
          <a:endParaRPr lang="zh-CN" altLang="en-US"/>
        </a:p>
      </dgm:t>
    </dgm:pt>
    <dgm:pt modelId="{F97D0034-B3BA-4484-84A7-96F195164C3E}" type="pres">
      <dgm:prSet presAssocID="{70033107-4EE1-48AD-BCCF-6C6CA9995F52}" presName="img" presStyleLbl="fgImgPlace1" presStyleIdx="0" presStyleCnt="3" custScaleX="150437" custLinFactNeighborX="7457" custLinFactNeighborY="833"/>
      <dgm:spPr>
        <a:blipFill>
          <a:blip xmlns:r="http://schemas.openxmlformats.org/officeDocument/2006/relationships" r:embed="rId1">
            <a:extLst/>
          </a:blip>
          <a:srcRect/>
          <a:stretch>
            <a:fillRect l="-12000" r="-12000"/>
          </a:stretch>
        </a:blipFill>
      </dgm:spPr>
    </dgm:pt>
    <dgm:pt modelId="{F0DE3995-EE9E-4D40-B2C8-C7EBAC02686D}" type="pres">
      <dgm:prSet presAssocID="{70033107-4EE1-48AD-BCCF-6C6CA9995F52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FD92F0-5ACA-4518-A6D0-2F144CF4AE24}" type="pres">
      <dgm:prSet presAssocID="{BB6F5FC4-A131-48C6-9986-C9C18B4168EC}" presName="spacer" presStyleCnt="0"/>
      <dgm:spPr/>
    </dgm:pt>
    <dgm:pt modelId="{C96A7088-CDD0-4913-9D25-85E5D10A9F88}" type="pres">
      <dgm:prSet presAssocID="{BF5768E7-F4F9-4C9C-A5A0-91A5EC8EECC5}" presName="comp" presStyleCnt="0"/>
      <dgm:spPr/>
    </dgm:pt>
    <dgm:pt modelId="{23563EE9-7FC6-403E-AD71-48CEF21A9F9E}" type="pres">
      <dgm:prSet presAssocID="{BF5768E7-F4F9-4C9C-A5A0-91A5EC8EECC5}" presName="box" presStyleLbl="node1" presStyleIdx="1" presStyleCnt="3"/>
      <dgm:spPr/>
      <dgm:t>
        <a:bodyPr/>
        <a:lstStyle/>
        <a:p>
          <a:endParaRPr lang="zh-CN" altLang="en-US"/>
        </a:p>
      </dgm:t>
    </dgm:pt>
    <dgm:pt modelId="{AA879E45-8E19-4854-AEBF-9548556499A6}" type="pres">
      <dgm:prSet presAssocID="{BF5768E7-F4F9-4C9C-A5A0-91A5EC8EECC5}" presName="img" presStyleLbl="fgImgPlace1" presStyleIdx="1" presStyleCnt="3" custScaleX="147807" custLinFactNeighborX="12500" custLinFactNeighborY="-3333"/>
      <dgm:spPr>
        <a:blipFill>
          <a:blip xmlns:r="http://schemas.openxmlformats.org/officeDocument/2006/relationships" r:embed="rId2">
            <a:extLst/>
          </a:blip>
          <a:srcRect/>
          <a:stretch>
            <a:fillRect l="-1000" r="-1000"/>
          </a:stretch>
        </a:blipFill>
      </dgm:spPr>
    </dgm:pt>
    <dgm:pt modelId="{5A689948-9620-47A9-A8CD-D780C1FA5A09}" type="pres">
      <dgm:prSet presAssocID="{BF5768E7-F4F9-4C9C-A5A0-91A5EC8EECC5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6FB540-44CB-45FD-8A04-2C1A984D9627}" type="pres">
      <dgm:prSet presAssocID="{621B8F2B-A3FC-4475-8931-88C2AFD2AF15}" presName="spacer" presStyleCnt="0"/>
      <dgm:spPr/>
    </dgm:pt>
    <dgm:pt modelId="{FE9431DB-D822-4C1A-B563-DEC68DFDC572}" type="pres">
      <dgm:prSet presAssocID="{03D8D326-C235-42B3-B1A1-36431B5F0BFC}" presName="comp" presStyleCnt="0"/>
      <dgm:spPr/>
    </dgm:pt>
    <dgm:pt modelId="{AA104B02-8232-4A83-8455-972D911CF08D}" type="pres">
      <dgm:prSet presAssocID="{03D8D326-C235-42B3-B1A1-36431B5F0BFC}" presName="box" presStyleLbl="node1" presStyleIdx="2" presStyleCnt="3"/>
      <dgm:spPr/>
      <dgm:t>
        <a:bodyPr/>
        <a:lstStyle/>
        <a:p>
          <a:endParaRPr lang="zh-CN" altLang="en-US"/>
        </a:p>
      </dgm:t>
    </dgm:pt>
    <dgm:pt modelId="{47BE210E-AB43-4449-9BFC-4FD83F2FBC16}" type="pres">
      <dgm:prSet presAssocID="{03D8D326-C235-42B3-B1A1-36431B5F0BFC}" presName="img" presStyleLbl="fgImgPlace1" presStyleIdx="2" presStyleCnt="3" custScaleX="147808" custScaleY="108211" custLinFactNeighborX="12500" custLinFactNeighborY="-833"/>
      <dgm:spPr>
        <a:blipFill>
          <a:blip xmlns:r="http://schemas.openxmlformats.org/officeDocument/2006/relationships" r:embed="rId3">
            <a:extLst/>
          </a:blip>
          <a:srcRect/>
          <a:stretch>
            <a:fillRect t="-10000" b="-10000"/>
          </a:stretch>
        </a:blipFill>
      </dgm:spPr>
    </dgm:pt>
    <dgm:pt modelId="{7DB44EC0-C4E6-4F7C-8A6A-6A6647F97E10}" type="pres">
      <dgm:prSet presAssocID="{03D8D326-C235-42B3-B1A1-36431B5F0BFC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CC7373D-EC96-40F9-8AEE-E70B619C4B07}" type="presOf" srcId="{03D8D326-C235-42B3-B1A1-36431B5F0BFC}" destId="{AA104B02-8232-4A83-8455-972D911CF08D}" srcOrd="0" destOrd="0" presId="urn:microsoft.com/office/officeart/2005/8/layout/vList4#5"/>
    <dgm:cxn modelId="{37317C49-BB8D-4815-BCFC-7056DA118712}" type="presOf" srcId="{F65799E4-8294-4D33-AF85-512005DFCE91}" destId="{B66FD095-957B-4550-9A52-8F2AFC3B7875}" srcOrd="0" destOrd="0" presId="urn:microsoft.com/office/officeart/2005/8/layout/vList4#5"/>
    <dgm:cxn modelId="{F05FFFBA-FB49-4944-9173-27B039BF5958}" type="presOf" srcId="{70033107-4EE1-48AD-BCCF-6C6CA9995F52}" destId="{F0DE3995-EE9E-4D40-B2C8-C7EBAC02686D}" srcOrd="1" destOrd="0" presId="urn:microsoft.com/office/officeart/2005/8/layout/vList4#5"/>
    <dgm:cxn modelId="{54030109-5E0B-4C12-BE42-7E98EADF8E06}" srcId="{F65799E4-8294-4D33-AF85-512005DFCE91}" destId="{BF5768E7-F4F9-4C9C-A5A0-91A5EC8EECC5}" srcOrd="1" destOrd="0" parTransId="{7FED940B-B013-44C9-98DA-F64AF5F5C300}" sibTransId="{621B8F2B-A3FC-4475-8931-88C2AFD2AF15}"/>
    <dgm:cxn modelId="{AE636CBE-5ECD-4094-91D1-6B49E8E72DBA}" type="presOf" srcId="{03D8D326-C235-42B3-B1A1-36431B5F0BFC}" destId="{7DB44EC0-C4E6-4F7C-8A6A-6A6647F97E10}" srcOrd="1" destOrd="0" presId="urn:microsoft.com/office/officeart/2005/8/layout/vList4#5"/>
    <dgm:cxn modelId="{0EE6A15B-C85B-45F6-A0F3-68EFB95E43FC}" type="presOf" srcId="{70033107-4EE1-48AD-BCCF-6C6CA9995F52}" destId="{2D2A9A51-E53F-48FB-9B7E-9DD95704EA4E}" srcOrd="0" destOrd="0" presId="urn:microsoft.com/office/officeart/2005/8/layout/vList4#5"/>
    <dgm:cxn modelId="{403DA515-ABAD-4497-BDBE-9F77EC8B5916}" type="presOf" srcId="{BF5768E7-F4F9-4C9C-A5A0-91A5EC8EECC5}" destId="{23563EE9-7FC6-403E-AD71-48CEF21A9F9E}" srcOrd="0" destOrd="0" presId="urn:microsoft.com/office/officeart/2005/8/layout/vList4#5"/>
    <dgm:cxn modelId="{003A8E37-D9BA-456D-B356-998B7F6909A6}" srcId="{F65799E4-8294-4D33-AF85-512005DFCE91}" destId="{70033107-4EE1-48AD-BCCF-6C6CA9995F52}" srcOrd="0" destOrd="0" parTransId="{2265E819-45BC-4B1A-B951-8B26C3B3398B}" sibTransId="{BB6F5FC4-A131-48C6-9986-C9C18B4168EC}"/>
    <dgm:cxn modelId="{DE34CBD5-FBE2-44D7-A018-9DD7233FACED}" type="presOf" srcId="{BF5768E7-F4F9-4C9C-A5A0-91A5EC8EECC5}" destId="{5A689948-9620-47A9-A8CD-D780C1FA5A09}" srcOrd="1" destOrd="0" presId="urn:microsoft.com/office/officeart/2005/8/layout/vList4#5"/>
    <dgm:cxn modelId="{6A90D2B0-613A-4CC6-A907-31741577BC36}" srcId="{F65799E4-8294-4D33-AF85-512005DFCE91}" destId="{03D8D326-C235-42B3-B1A1-36431B5F0BFC}" srcOrd="2" destOrd="0" parTransId="{70712192-82CE-409C-8AF7-9CC069E0DA59}" sibTransId="{E61D86B6-F4BC-4C29-88C8-C35230269668}"/>
    <dgm:cxn modelId="{FBB76E0D-50C1-4973-B60E-50F46CA75A69}" type="presParOf" srcId="{B66FD095-957B-4550-9A52-8F2AFC3B7875}" destId="{1377B0EA-4486-40D4-B364-1FBA8F0B3E0F}" srcOrd="0" destOrd="0" presId="urn:microsoft.com/office/officeart/2005/8/layout/vList4#5"/>
    <dgm:cxn modelId="{E2E66358-3B99-45A8-AD34-40FD7B724821}" type="presParOf" srcId="{1377B0EA-4486-40D4-B364-1FBA8F0B3E0F}" destId="{2D2A9A51-E53F-48FB-9B7E-9DD95704EA4E}" srcOrd="0" destOrd="0" presId="urn:microsoft.com/office/officeart/2005/8/layout/vList4#5"/>
    <dgm:cxn modelId="{DC99CD11-EB7B-4F83-B9AE-ED26C9AAE984}" type="presParOf" srcId="{1377B0EA-4486-40D4-B364-1FBA8F0B3E0F}" destId="{F97D0034-B3BA-4484-84A7-96F195164C3E}" srcOrd="1" destOrd="0" presId="urn:microsoft.com/office/officeart/2005/8/layout/vList4#5"/>
    <dgm:cxn modelId="{1AEBD4EB-1ABA-4BE4-84E0-CC8F49E20F01}" type="presParOf" srcId="{1377B0EA-4486-40D4-B364-1FBA8F0B3E0F}" destId="{F0DE3995-EE9E-4D40-B2C8-C7EBAC02686D}" srcOrd="2" destOrd="0" presId="urn:microsoft.com/office/officeart/2005/8/layout/vList4#5"/>
    <dgm:cxn modelId="{1517A17D-1C20-4761-B259-BECBD406CB29}" type="presParOf" srcId="{B66FD095-957B-4550-9A52-8F2AFC3B7875}" destId="{78FD92F0-5ACA-4518-A6D0-2F144CF4AE24}" srcOrd="1" destOrd="0" presId="urn:microsoft.com/office/officeart/2005/8/layout/vList4#5"/>
    <dgm:cxn modelId="{9E387A65-7D90-4DC7-908B-BEC4FF34F0FE}" type="presParOf" srcId="{B66FD095-957B-4550-9A52-8F2AFC3B7875}" destId="{C96A7088-CDD0-4913-9D25-85E5D10A9F88}" srcOrd="2" destOrd="0" presId="urn:microsoft.com/office/officeart/2005/8/layout/vList4#5"/>
    <dgm:cxn modelId="{CE4BFE94-FA79-4BA6-B881-0C5B6D6C9BD4}" type="presParOf" srcId="{C96A7088-CDD0-4913-9D25-85E5D10A9F88}" destId="{23563EE9-7FC6-403E-AD71-48CEF21A9F9E}" srcOrd="0" destOrd="0" presId="urn:microsoft.com/office/officeart/2005/8/layout/vList4#5"/>
    <dgm:cxn modelId="{9E859192-A3AF-4067-9800-FF7E17E59F70}" type="presParOf" srcId="{C96A7088-CDD0-4913-9D25-85E5D10A9F88}" destId="{AA879E45-8E19-4854-AEBF-9548556499A6}" srcOrd="1" destOrd="0" presId="urn:microsoft.com/office/officeart/2005/8/layout/vList4#5"/>
    <dgm:cxn modelId="{4CBD2E6A-3E4D-4C0D-9399-63F0698BFCBB}" type="presParOf" srcId="{C96A7088-CDD0-4913-9D25-85E5D10A9F88}" destId="{5A689948-9620-47A9-A8CD-D780C1FA5A09}" srcOrd="2" destOrd="0" presId="urn:microsoft.com/office/officeart/2005/8/layout/vList4#5"/>
    <dgm:cxn modelId="{84C1A762-10D0-4EC9-B6B3-81F6B6C960BF}" type="presParOf" srcId="{B66FD095-957B-4550-9A52-8F2AFC3B7875}" destId="{DB6FB540-44CB-45FD-8A04-2C1A984D9627}" srcOrd="3" destOrd="0" presId="urn:microsoft.com/office/officeart/2005/8/layout/vList4#5"/>
    <dgm:cxn modelId="{0A115D08-FA62-4080-B3B9-2242BC569AC7}" type="presParOf" srcId="{B66FD095-957B-4550-9A52-8F2AFC3B7875}" destId="{FE9431DB-D822-4C1A-B563-DEC68DFDC572}" srcOrd="4" destOrd="0" presId="urn:microsoft.com/office/officeart/2005/8/layout/vList4#5"/>
    <dgm:cxn modelId="{F3D17A3B-8BAC-4779-B6F0-4A1EF414B2AF}" type="presParOf" srcId="{FE9431DB-D822-4C1A-B563-DEC68DFDC572}" destId="{AA104B02-8232-4A83-8455-972D911CF08D}" srcOrd="0" destOrd="0" presId="urn:microsoft.com/office/officeart/2005/8/layout/vList4#5"/>
    <dgm:cxn modelId="{8F73AE8D-9BD9-4C2D-8703-40871388A9EF}" type="presParOf" srcId="{FE9431DB-D822-4C1A-B563-DEC68DFDC572}" destId="{47BE210E-AB43-4449-9BFC-4FD83F2FBC16}" srcOrd="1" destOrd="0" presId="urn:microsoft.com/office/officeart/2005/8/layout/vList4#5"/>
    <dgm:cxn modelId="{6066B7A9-BA8C-48F1-884B-F869C5DF1445}" type="presParOf" srcId="{FE9431DB-D822-4C1A-B563-DEC68DFDC572}" destId="{7DB44EC0-C4E6-4F7C-8A6A-6A6647F97E10}" srcOrd="2" destOrd="0" presId="urn:microsoft.com/office/officeart/2005/8/layout/vList4#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5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C8352-3891-4094-A2D7-D879232F8DF0}" type="datetimeFigureOut">
              <a:rPr lang="zh-CN" altLang="en-US" smtClean="0"/>
              <a:pPr/>
              <a:t>2014/10/14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5649D-E9EC-4C2C-AC15-055A8C3AE4E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3869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649D-E9EC-4C2C-AC15-055A8C3AE4E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70235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高峰出现在</a:t>
            </a:r>
            <a:r>
              <a:rPr lang="en-US" altLang="zh-CN" dirty="0" smtClean="0"/>
              <a:t>9</a:t>
            </a:r>
            <a:r>
              <a:rPr lang="zh-CN" altLang="en-US" dirty="0" smtClean="0"/>
              <a:t>点，</a:t>
            </a:r>
            <a:r>
              <a:rPr lang="en-US" altLang="zh-CN" dirty="0" smtClean="0"/>
              <a:t>561</a:t>
            </a:r>
            <a:r>
              <a:rPr lang="zh-CN" altLang="en-US" dirty="0" smtClean="0"/>
              <a:t>个标本。目前仪器测试速度为</a:t>
            </a:r>
            <a:r>
              <a:rPr lang="en-US" altLang="zh-CN" dirty="0" smtClean="0"/>
              <a:t>620/h</a:t>
            </a:r>
            <a:r>
              <a:rPr lang="zh-CN" altLang="en-US" dirty="0" smtClean="0"/>
              <a:t>。</a:t>
            </a:r>
            <a:r>
              <a:rPr lang="zh-CN" altLang="en-US" dirty="0" smtClean="0">
                <a:solidFill>
                  <a:srgbClr val="FF0000"/>
                </a:solidFill>
              </a:rPr>
              <a:t>可能会</a:t>
            </a:r>
            <a:r>
              <a:rPr lang="zh-CN" altLang="en-US" dirty="0" smtClean="0"/>
              <a:t>不能满足三级综合医院临检项目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分钟出报告的要求</a:t>
            </a:r>
            <a:endParaRPr lang="en-US" altLang="zh-CN" dirty="0" smtClean="0"/>
          </a:p>
          <a:p>
            <a:r>
              <a:rPr lang="zh-CN" altLang="en-US" dirty="0" smtClean="0"/>
              <a:t>没有显示小时的峰值时多少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12794-ACB3-48E8-A6D5-C6DF44E5BD81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通过流程诊断软件的诊断，发现我科目前的</a:t>
            </a:r>
            <a:r>
              <a:rPr lang="en-US" altLang="zh-CN" dirty="0" smtClean="0"/>
              <a:t>TAT</a:t>
            </a:r>
            <a:r>
              <a:rPr lang="zh-CN" altLang="en-US" dirty="0" smtClean="0"/>
              <a:t>时间平均</a:t>
            </a:r>
            <a:r>
              <a:rPr lang="en-US" altLang="zh-CN" dirty="0" smtClean="0"/>
              <a:t>35.5</a:t>
            </a:r>
            <a:r>
              <a:rPr lang="zh-CN" altLang="en-US" dirty="0" smtClean="0"/>
              <a:t>分钟，超过评审及有关规定的要求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12794-ACB3-48E8-A6D5-C6DF44E5BD81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急诊没有符合的数据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12794-ACB3-48E8-A6D5-C6DF44E5BD81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通过流程诊断软件可以看出科室的复检规则与国际</a:t>
            </a:r>
            <a:r>
              <a:rPr lang="en-US" altLang="zh-CN" dirty="0" smtClean="0"/>
              <a:t>41</a:t>
            </a:r>
            <a:r>
              <a:rPr lang="zh-CN" altLang="en-US" dirty="0" smtClean="0"/>
              <a:t>条有一定差距（但已验证过假阴性小于</a:t>
            </a:r>
            <a:r>
              <a:rPr lang="en-US" altLang="zh-CN" dirty="0" smtClean="0"/>
              <a:t>5%</a:t>
            </a:r>
            <a:r>
              <a:rPr lang="zh-CN" altLang="en-US" dirty="0" smtClean="0"/>
              <a:t>适合实验室用），实际复检率与科室复检率一致，说明人员执行率没问题</a:t>
            </a:r>
            <a:r>
              <a:rPr lang="zh-CN" altLang="en-US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12794-ACB3-48E8-A6D5-C6DF44E5BD81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通过复检样本量的统计，显示住院样本的复检率是最高的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12794-ACB3-48E8-A6D5-C6DF44E5BD81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通过流程诊断软件可以看到流程中人员的差异化： </a:t>
            </a:r>
            <a:r>
              <a:rPr lang="zh-CN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科室内规则判断的复检率和实际复检率一致，说明复检执行得比较好。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其中人员之间复检率的差异性主要因标本的差异而有所不同</a:t>
            </a:r>
            <a:endParaRPr lang="zh-CN" altLang="zh-CN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无法显示建议复检率的那根标线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12794-ACB3-48E8-A6D5-C6DF44E5BD81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在临检流程中，我们面对着一些不可回避的问题：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、对于仪器来说：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）与计数、定量相关的检测，都有质控品、校准品和完整的质量控制流程。我们只需要按要求完成，其质量是可以控制的。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）但对于与细胞分类、异常细胞筛选相关的检测中，因为没有质控方法、没有校准品，其质量是难以控制的。</a:t>
            </a:r>
            <a:endParaRPr lang="en-US" altLang="zh-CN" dirty="0" smtClean="0"/>
          </a:p>
          <a:p>
            <a:r>
              <a:rPr lang="zh-CN" altLang="en-US" dirty="0" smtClean="0"/>
              <a:t>所以我们说仪器是不完美的。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、对于操作人员来说：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）不同的人专业水平、责任心、经验不同，对同一结果的判断会有差异，我们要找出这部分人进行财培训。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）哪怕一个高水平的人，面对不同的工作量压力、情绪的影响，也会影响其判断，我们要完善流程来控制这些不可控的因素。</a:t>
            </a:r>
            <a:endParaRPr lang="en-US" altLang="zh-CN" dirty="0" smtClean="0"/>
          </a:p>
          <a:p>
            <a:r>
              <a:rPr lang="zh-CN" altLang="en-US" dirty="0" smtClean="0"/>
              <a:t>所以，临检流程中我们面对着不完美的仪器和不完美的人。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2007E-6CFF-4EFA-95C2-121E9677C49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专业的</a:t>
            </a:r>
            <a:r>
              <a:rPr lang="en-US" altLang="zh-CN" dirty="0" err="1" smtClean="0"/>
              <a:t>Laboman</a:t>
            </a:r>
            <a:r>
              <a:rPr lang="en-US" altLang="zh-CN" dirty="0" smtClean="0"/>
              <a:t> 6.0</a:t>
            </a:r>
            <a:r>
              <a:rPr lang="zh-CN" altLang="en-US" dirty="0" smtClean="0"/>
              <a:t>软件内设</a:t>
            </a:r>
            <a:r>
              <a:rPr lang="en-US" altLang="zh-CN" dirty="0" smtClean="0"/>
              <a:t>9</a:t>
            </a:r>
            <a:r>
              <a:rPr lang="zh-CN" altLang="en-US" dirty="0" smtClean="0"/>
              <a:t>套复检规则，帮助实验室建立适合自己的复检规则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649D-E9EC-4C2C-AC15-055A8C3AE4E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5519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4F2CBE-DD84-46DF-94E2-77B3E7DB3622}" type="slidenum">
              <a:rPr lang="zh-CN" altLang="en-US" smtClean="0">
                <a:latin typeface="Arial" pitchFamily="34" charset="0"/>
              </a:rPr>
              <a:pPr/>
              <a:t>15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6041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2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pitchFamily="34" charset="0"/>
              </a:rPr>
              <a:t>Laboman4.2</a:t>
            </a:r>
            <a:r>
              <a:rPr lang="zh-CN" altLang="en-US" smtClean="0">
                <a:latin typeface="Arial" pitchFamily="34" charset="0"/>
              </a:rPr>
              <a:t>软件中已经把中国检验医学杂志中提到的</a:t>
            </a:r>
            <a:r>
              <a:rPr lang="en-US" altLang="zh-CN" smtClean="0">
                <a:latin typeface="Arial" pitchFamily="34" charset="0"/>
              </a:rPr>
              <a:t>SYSMEX</a:t>
            </a:r>
            <a:r>
              <a:rPr lang="zh-CN" altLang="en-US" smtClean="0">
                <a:latin typeface="Arial" pitchFamily="34" charset="0"/>
              </a:rPr>
              <a:t>的图片规则共</a:t>
            </a:r>
            <a:r>
              <a:rPr lang="en-US" altLang="zh-CN" smtClean="0">
                <a:latin typeface="Arial" pitchFamily="34" charset="0"/>
              </a:rPr>
              <a:t>9</a:t>
            </a:r>
            <a:r>
              <a:rPr lang="zh-CN" altLang="en-US" smtClean="0">
                <a:latin typeface="Arial" pitchFamily="34" charset="0"/>
              </a:rPr>
              <a:t>套组合设置在软件中，用户可以根据需要进行选择性使用。</a:t>
            </a:r>
          </a:p>
          <a:p>
            <a:pPr eaLnBrk="1" hangingPunct="1"/>
            <a:r>
              <a:rPr lang="zh-CN" altLang="en-US" smtClean="0">
                <a:latin typeface="Arial" pitchFamily="34" charset="0"/>
              </a:rPr>
              <a:t>规则设置分成项目设置，</a:t>
            </a:r>
            <a:r>
              <a:rPr lang="en-US" altLang="zh-CN" smtClean="0">
                <a:latin typeface="Arial" pitchFamily="34" charset="0"/>
              </a:rPr>
              <a:t>IP</a:t>
            </a:r>
            <a:r>
              <a:rPr lang="zh-CN" altLang="en-US" smtClean="0">
                <a:latin typeface="Arial" pitchFamily="34" charset="0"/>
              </a:rPr>
              <a:t>设置，历史规则，组合规则</a:t>
            </a:r>
            <a:r>
              <a:rPr lang="en-US" altLang="zh-CN" smtClean="0">
                <a:latin typeface="Arial" pitchFamily="34" charset="0"/>
              </a:rPr>
              <a:t>4</a:t>
            </a:r>
            <a:r>
              <a:rPr lang="zh-CN" altLang="en-US" smtClean="0">
                <a:latin typeface="Arial" pitchFamily="34" charset="0"/>
              </a:rPr>
              <a:t>个组成部分，下面将进行分别的介绍</a:t>
            </a:r>
          </a:p>
        </p:txBody>
      </p:sp>
      <p:sp>
        <p:nvSpPr>
          <p:cNvPr id="60421" name="灯片编号占位符 3"/>
          <p:cNvSpPr txBox="1">
            <a:spLocks noGrp="1"/>
          </p:cNvSpPr>
          <p:nvPr/>
        </p:nvSpPr>
        <p:spPr bwMode="auto">
          <a:xfrm>
            <a:off x="3884076" y="8684882"/>
            <a:ext cx="2972289" cy="457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624FBC9-9984-4943-AFF0-4A59D0337844}" type="slidenum">
              <a:rPr lang="ja-JP" altLang="en-US" sz="1200">
                <a:latin typeface="Times New Roman" pitchFamily="18" charset="0"/>
                <a:ea typeface="MS PGothic" pitchFamily="34" charset="-128"/>
              </a:rPr>
              <a:pPr algn="r"/>
              <a:t>15</a:t>
            </a:fld>
            <a:endParaRPr lang="en-US" altLang="ja-JP" sz="1200">
              <a:latin typeface="Times New Roman" pitchFamily="18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人性化的统计功能，让实验室看到每一条规则触发的比例，让规则调整更加具有方向性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19E1F92-1107-47BE-86B5-5CEF32E93BB8}" type="datetimeFigureOut">
              <a:rPr lang="zh-CN" altLang="en-US" smtClean="0"/>
              <a:pPr/>
              <a:t>2014/10/14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314CFE-4C91-4359-8B66-8E29B8E6589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根据实验室工作特点设计的界面，帮助完善复检记录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5649D-E9EC-4C2C-AC15-055A8C3AE4E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918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 smtClean="0"/>
              <a:t>我科利用</a:t>
            </a:r>
            <a:r>
              <a:rPr lang="en-US" altLang="zh-CN" dirty="0" smtClean="0"/>
              <a:t>SYSMEX</a:t>
            </a:r>
            <a:r>
              <a:rPr lang="zh-CN" altLang="en-US" b="0" dirty="0" smtClean="0"/>
              <a:t>公司的</a:t>
            </a:r>
            <a:r>
              <a:rPr lang="en-US" altLang="zh-CN" b="0" dirty="0" smtClean="0"/>
              <a:t>《</a:t>
            </a:r>
            <a:r>
              <a:rPr lang="zh-CN" altLang="en-US" b="0" dirty="0" smtClean="0"/>
              <a:t>流程诊断软件</a:t>
            </a:r>
            <a:r>
              <a:rPr lang="en-US" altLang="zh-CN" b="0" dirty="0" smtClean="0"/>
              <a:t>》</a:t>
            </a:r>
            <a:r>
              <a:rPr lang="zh-CN" altLang="en-US" b="0" dirty="0" smtClean="0"/>
              <a:t>定期给临检流程进行“体检”，以发现哪个环节有问题，及时找到相应的解决方案来解决，以达以“持续改进”的作用。</a:t>
            </a:r>
            <a:endParaRPr lang="en-US" altLang="zh-CN" b="0" dirty="0" smtClean="0"/>
          </a:p>
          <a:p>
            <a:pPr algn="l"/>
            <a:r>
              <a:rPr lang="zh-CN" altLang="en-US" b="0" dirty="0" smtClean="0"/>
              <a:t>主要分析思路是：</a:t>
            </a:r>
            <a:endParaRPr lang="en-US" altLang="zh-CN" b="0" dirty="0" smtClean="0"/>
          </a:p>
          <a:p>
            <a:pPr algn="l"/>
            <a:r>
              <a:rPr lang="en-US" altLang="zh-CN" b="0" dirty="0" smtClean="0"/>
              <a:t>1</a:t>
            </a:r>
            <a:r>
              <a:rPr lang="zh-CN" altLang="en-US" b="0" dirty="0" smtClean="0"/>
              <a:t>、对“标本检测效率”进行分析：</a:t>
            </a:r>
            <a:r>
              <a:rPr lang="zh-CN" altLang="en-US" sz="1200" b="0" dirty="0" smtClean="0">
                <a:latin typeface="微软雅黑" pitchFamily="34" charset="-122"/>
                <a:ea typeface="微软雅黑" pitchFamily="34" charset="-122"/>
              </a:rPr>
              <a:t>通过标本量分析和标本来源分析，找到高峰期标本量，计算所需仪器量、标本分配合理性；</a:t>
            </a:r>
            <a:r>
              <a:rPr lang="en-US" altLang="zh-CN" sz="1200" b="0" dirty="0" smtClean="0">
                <a:latin typeface="微软雅黑" pitchFamily="34" charset="-122"/>
                <a:ea typeface="微软雅黑" pitchFamily="34" charset="-122"/>
              </a:rPr>
              <a:t>TAT</a:t>
            </a:r>
            <a:r>
              <a:rPr lang="zh-CN" altLang="en-US" sz="1200" b="0" dirty="0" smtClean="0">
                <a:latin typeface="微软雅黑" pitchFamily="34" charset="-122"/>
                <a:ea typeface="微软雅黑" pitchFamily="34" charset="-122"/>
              </a:rPr>
              <a:t>分析，找到每台仪器、不同标本来源的流程问题。标本增长率分析，预估工作量的发展与需求。</a:t>
            </a:r>
            <a:endParaRPr lang="en-US" altLang="zh-CN" sz="1200" b="0" dirty="0" smtClean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b="0" dirty="0" smtClean="0"/>
              <a:t>2</a:t>
            </a:r>
            <a:r>
              <a:rPr lang="zh-CN" altLang="en-US" b="0" dirty="0" smtClean="0"/>
              <a:t>、对“复检率”进行分析：</a:t>
            </a:r>
            <a:r>
              <a:rPr lang="zh-CN" altLang="en-US" sz="1200" b="0" dirty="0" smtClean="0">
                <a:latin typeface="微软雅黑" pitchFamily="34" charset="-122"/>
                <a:ea typeface="微软雅黑" pitchFamily="34" charset="-122"/>
              </a:rPr>
              <a:t>仪器复检率发现各台仪器的复规则触以比例和执行情况；不同标本来源的复检率分析，说明复检规则的触发比例和执行情况；可以发现仪器的问题和流程执行漏洞</a:t>
            </a:r>
            <a:endParaRPr lang="en-US" altLang="zh-CN" sz="1200" b="0" dirty="0" smtClean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200" b="0" dirty="0" smtClean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b="0" dirty="0" smtClean="0">
                <a:latin typeface="微软雅黑" pitchFamily="34" charset="-122"/>
                <a:ea typeface="微软雅黑" pitchFamily="34" charset="-122"/>
              </a:rPr>
              <a:t>、对“人员差异性”“进行分析：对人员标本量与复检率统计，用以了解人员的工作量、执行力和复检水平，有针对性地提供相应形态学的培训；利用流程改善筛选方法，减少人为的主观性漏诊。</a:t>
            </a:r>
            <a:endParaRPr lang="en-US" altLang="zh-CN" sz="1200" b="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2007E-6CFF-4EFA-95C2-121E9677C494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8</a:t>
            </a:r>
            <a:r>
              <a:rPr lang="zh-CN" altLang="en-US" dirty="0" smtClean="0"/>
              <a:t>日达到</a:t>
            </a:r>
            <a:r>
              <a:rPr lang="en-US" altLang="zh-CN" dirty="0" smtClean="0"/>
              <a:t>2478</a:t>
            </a:r>
            <a:r>
              <a:rPr lang="zh-CN" altLang="en-US" dirty="0" smtClean="0"/>
              <a:t>个样本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12794-ACB3-48E8-A6D5-C6DF44E5BD81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29" name="Object 57"/>
          <p:cNvGraphicFramePr>
            <a:graphicFrameLocks noChangeAspect="1"/>
          </p:cNvGraphicFramePr>
          <p:nvPr/>
        </p:nvGraphicFramePr>
        <p:xfrm>
          <a:off x="0" y="0"/>
          <a:ext cx="9144000" cy="3124200"/>
        </p:xfrm>
        <a:graphic>
          <a:graphicData uri="http://schemas.openxmlformats.org/presentationml/2006/ole">
            <p:oleObj spid="_x0000_s82023" name="Image" r:id="rId3" imgW="2438198" imgH="1657835" progId="">
              <p:embed/>
            </p:oleObj>
          </a:graphicData>
        </a:graphic>
      </p:graphicFrame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8150" y="2406650"/>
            <a:ext cx="4089400" cy="111125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9250" y="4895850"/>
            <a:ext cx="51816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553200"/>
            <a:ext cx="2438400" cy="228600"/>
          </a:xfrm>
        </p:spPr>
        <p:txBody>
          <a:bodyPr/>
          <a:lstStyle>
            <a:lvl1pPr algn="l">
              <a:defRPr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fld id="{3B5FB6FB-EE31-41D9-B426-B21ED4305435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553200"/>
            <a:ext cx="3048000" cy="228600"/>
          </a:xfrm>
          <a:prstGeom prst="rect">
            <a:avLst/>
          </a:prstGeom>
        </p:spPr>
        <p:txBody>
          <a:bodyPr/>
          <a:lstStyle>
            <a:lvl1pPr algn="ctr">
              <a:defRPr sz="1000" b="0" i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477000" y="6553200"/>
            <a:ext cx="2438400" cy="228600"/>
          </a:xfrm>
        </p:spPr>
        <p:txBody>
          <a:bodyPr/>
          <a:lstStyle>
            <a:lvl1pPr algn="r">
              <a:defRPr sz="1000">
                <a:latin typeface="Arial" charset="0"/>
              </a:defRPr>
            </a:lvl1pPr>
          </a:lstStyle>
          <a:p>
            <a:pPr>
              <a:defRPr/>
            </a:pPr>
            <a:fld id="{81319D24-A422-476B-B143-CA218A2DD71A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3107" name="AutoShape 35"/>
          <p:cNvSpPr>
            <a:spLocks noChangeArrowheads="1"/>
          </p:cNvSpPr>
          <p:nvPr/>
        </p:nvSpPr>
        <p:spPr bwMode="gray">
          <a:xfrm>
            <a:off x="6684963" y="3438525"/>
            <a:ext cx="2001837" cy="1238250"/>
          </a:xfrm>
          <a:prstGeom prst="diamond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8" name="AutoShape 36"/>
          <p:cNvSpPr>
            <a:spLocks noChangeArrowheads="1"/>
          </p:cNvSpPr>
          <p:nvPr/>
        </p:nvSpPr>
        <p:spPr bwMode="gray">
          <a:xfrm>
            <a:off x="4724400" y="2201863"/>
            <a:ext cx="2047875" cy="1260475"/>
          </a:xfrm>
          <a:prstGeom prst="diamond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06" name="AutoShape 34"/>
          <p:cNvSpPr>
            <a:spLocks noChangeArrowheads="1"/>
          </p:cNvSpPr>
          <p:nvPr/>
        </p:nvSpPr>
        <p:spPr bwMode="gray">
          <a:xfrm>
            <a:off x="5741988" y="1752600"/>
            <a:ext cx="1908175" cy="1263650"/>
          </a:xfrm>
          <a:prstGeom prst="diamond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11" name="Freeform 39" descr="F"/>
          <p:cNvSpPr>
            <a:spLocks/>
          </p:cNvSpPr>
          <p:nvPr/>
        </p:nvSpPr>
        <p:spPr bwMode="gray">
          <a:xfrm>
            <a:off x="6686550" y="4054475"/>
            <a:ext cx="1028700" cy="1692275"/>
          </a:xfrm>
          <a:custGeom>
            <a:avLst/>
            <a:gdLst/>
            <a:ahLst/>
            <a:cxnLst>
              <a:cxn ang="0">
                <a:pos x="648" y="1066"/>
              </a:cxn>
              <a:cxn ang="0">
                <a:pos x="641" y="389"/>
              </a:cxn>
              <a:cxn ang="0">
                <a:pos x="0" y="0"/>
              </a:cxn>
              <a:cxn ang="0">
                <a:pos x="2" y="681"/>
              </a:cxn>
              <a:cxn ang="0">
                <a:pos x="648" y="1066"/>
              </a:cxn>
            </a:cxnLst>
            <a:rect l="0" t="0" r="r" b="b"/>
            <a:pathLst>
              <a:path w="648" h="1066">
                <a:moveTo>
                  <a:pt x="648" y="1066"/>
                </a:moveTo>
                <a:lnTo>
                  <a:pt x="641" y="389"/>
                </a:lnTo>
                <a:lnTo>
                  <a:pt x="0" y="0"/>
                </a:lnTo>
                <a:lnTo>
                  <a:pt x="2" y="681"/>
                </a:lnTo>
                <a:lnTo>
                  <a:pt x="648" y="1066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12" name="Freeform 40" descr="d"/>
          <p:cNvSpPr>
            <a:spLocks/>
          </p:cNvSpPr>
          <p:nvPr/>
        </p:nvSpPr>
        <p:spPr bwMode="gray">
          <a:xfrm>
            <a:off x="4725988" y="2819400"/>
            <a:ext cx="1027112" cy="1733550"/>
          </a:xfrm>
          <a:custGeom>
            <a:avLst/>
            <a:gdLst/>
            <a:ahLst/>
            <a:cxnLst>
              <a:cxn ang="0">
                <a:pos x="626" y="991"/>
              </a:cxn>
              <a:cxn ang="0">
                <a:pos x="626" y="362"/>
              </a:cxn>
              <a:cxn ang="0">
                <a:pos x="0" y="0"/>
              </a:cxn>
              <a:cxn ang="0">
                <a:pos x="2" y="617"/>
              </a:cxn>
              <a:cxn ang="0">
                <a:pos x="626" y="991"/>
              </a:cxn>
            </a:cxnLst>
            <a:rect l="0" t="0" r="r" b="b"/>
            <a:pathLst>
              <a:path w="626" h="991">
                <a:moveTo>
                  <a:pt x="626" y="991"/>
                </a:moveTo>
                <a:lnTo>
                  <a:pt x="626" y="362"/>
                </a:lnTo>
                <a:lnTo>
                  <a:pt x="0" y="0"/>
                </a:lnTo>
                <a:lnTo>
                  <a:pt x="2" y="617"/>
                </a:lnTo>
                <a:lnTo>
                  <a:pt x="626" y="991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13" name="Freeform 41"/>
          <p:cNvSpPr>
            <a:spLocks/>
          </p:cNvSpPr>
          <p:nvPr/>
        </p:nvSpPr>
        <p:spPr bwMode="gray">
          <a:xfrm>
            <a:off x="5749925" y="4537075"/>
            <a:ext cx="939800" cy="1635125"/>
          </a:xfrm>
          <a:custGeom>
            <a:avLst/>
            <a:gdLst/>
            <a:ahLst/>
            <a:cxnLst>
              <a:cxn ang="0">
                <a:pos x="592" y="1030"/>
              </a:cxn>
              <a:cxn ang="0">
                <a:pos x="592" y="371"/>
              </a:cxn>
              <a:cxn ang="0">
                <a:pos x="1" y="0"/>
              </a:cxn>
              <a:cxn ang="0">
                <a:pos x="0" y="662"/>
              </a:cxn>
              <a:cxn ang="0">
                <a:pos x="592" y="1030"/>
              </a:cxn>
            </a:cxnLst>
            <a:rect l="0" t="0" r="r" b="b"/>
            <a:pathLst>
              <a:path w="592" h="1030">
                <a:moveTo>
                  <a:pt x="592" y="1030"/>
                </a:moveTo>
                <a:lnTo>
                  <a:pt x="592" y="371"/>
                </a:lnTo>
                <a:lnTo>
                  <a:pt x="1" y="0"/>
                </a:lnTo>
                <a:lnTo>
                  <a:pt x="0" y="662"/>
                </a:lnTo>
                <a:lnTo>
                  <a:pt x="592" y="1030"/>
                </a:lnTo>
                <a:close/>
              </a:path>
            </a:pathLst>
          </a:custGeom>
          <a:solidFill>
            <a:schemeClr val="hlink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14" name="Freeform 42" descr="b"/>
          <p:cNvSpPr>
            <a:spLocks/>
          </p:cNvSpPr>
          <p:nvPr/>
        </p:nvSpPr>
        <p:spPr bwMode="gray">
          <a:xfrm>
            <a:off x="5741988" y="2382838"/>
            <a:ext cx="962025" cy="1671637"/>
          </a:xfrm>
          <a:custGeom>
            <a:avLst/>
            <a:gdLst/>
            <a:ahLst/>
            <a:cxnLst>
              <a:cxn ang="0">
                <a:pos x="589" y="1053"/>
              </a:cxn>
              <a:cxn ang="0">
                <a:pos x="598" y="394"/>
              </a:cxn>
              <a:cxn ang="0">
                <a:pos x="0" y="0"/>
              </a:cxn>
              <a:cxn ang="0">
                <a:pos x="1" y="675"/>
              </a:cxn>
              <a:cxn ang="0">
                <a:pos x="589" y="1053"/>
              </a:cxn>
            </a:cxnLst>
            <a:rect l="0" t="0" r="r" b="b"/>
            <a:pathLst>
              <a:path w="598" h="1053">
                <a:moveTo>
                  <a:pt x="589" y="1053"/>
                </a:moveTo>
                <a:lnTo>
                  <a:pt x="598" y="394"/>
                </a:lnTo>
                <a:lnTo>
                  <a:pt x="0" y="0"/>
                </a:lnTo>
                <a:lnTo>
                  <a:pt x="1" y="675"/>
                </a:lnTo>
                <a:lnTo>
                  <a:pt x="589" y="1053"/>
                </a:lnTo>
                <a:close/>
              </a:path>
            </a:pathLst>
          </a:cu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1A70B-A124-4DBA-8A7E-5E9BBB870BF9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791200" y="6353175"/>
            <a:ext cx="2895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3748F-B851-49C5-BEF6-3DB6B22A6E2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457200"/>
            <a:ext cx="1905000" cy="57721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5562600" cy="57721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6B7B0A-36D8-48D0-A627-8AB9B7022CA6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791200" y="6353175"/>
            <a:ext cx="2895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69950-00A9-4CD1-A6BA-315008D39EF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70866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066800" y="1371600"/>
            <a:ext cx="7620000" cy="485775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638800" y="645795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8F7EA-D4CF-4C49-8C87-E210F17179C7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791200" y="6353175"/>
            <a:ext cx="2895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28600" y="64008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CC7B5-9D8C-4358-8667-33A90926B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550" y="442913"/>
            <a:ext cx="7848600" cy="609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295400"/>
            <a:ext cx="3852863" cy="50561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43463" y="1295400"/>
            <a:ext cx="3854450" cy="50561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6011863" y="6607175"/>
            <a:ext cx="2895600" cy="2508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굴림" pitchFamily="34" charset="-127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3276600" y="6607175"/>
            <a:ext cx="2133600" cy="250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CC7B5-9D8C-4358-8667-33A90926B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0" y="6607175"/>
            <a:ext cx="1979613" cy="2508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>
                <a:ea typeface="굴림" pitchFamily="34" charset="-127"/>
              </a:defRPr>
            </a:lvl1pPr>
          </a:lstStyle>
          <a:p>
            <a:pPr>
              <a:defRPr/>
            </a:pPr>
            <a:fld id="{CC98F7EA-D4CF-4C49-8C87-E210F17179C7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7629525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857488" y="274638"/>
            <a:ext cx="5829312" cy="1143000"/>
          </a:xfrm>
        </p:spPr>
        <p:txBody>
          <a:bodyPr/>
          <a:lstStyle>
            <a:lvl1pPr algn="l">
              <a:defRPr sz="3200" b="1">
                <a:solidFill>
                  <a:srgbClr val="009999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2214563" y="1928813"/>
            <a:ext cx="5786437" cy="4214812"/>
          </a:xfrm>
        </p:spPr>
        <p:txBody>
          <a:bodyPr/>
          <a:lstStyle>
            <a:lvl1pPr>
              <a:buFont typeface="Wingdings" pitchFamily="2" charset="2"/>
              <a:buChar char="u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28596" y="357166"/>
            <a:ext cx="1871662" cy="757130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l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i="1" spc="-300" dirty="0" smtClean="0">
                <a:ln w="28575">
                  <a:noFill/>
                </a:ln>
                <a:solidFill>
                  <a:srgbClr val="2FA8B1"/>
                </a:solidFill>
                <a:latin typeface="+mn-lt"/>
                <a:ea typeface="+mn-ea"/>
              </a:rPr>
              <a:t>FY13</a:t>
            </a:r>
            <a:endParaRPr lang="zh-CN" altLang="en-US" sz="1600" i="1" dirty="0">
              <a:ln w="28575">
                <a:noFill/>
              </a:ln>
              <a:solidFill>
                <a:srgbClr val="2FA8B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平行四边形 5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28596" y="357166"/>
            <a:ext cx="1871662" cy="757130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l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i="1" spc="-300" dirty="0" smtClean="0">
                <a:ln w="28575">
                  <a:noFill/>
                </a:ln>
                <a:solidFill>
                  <a:srgbClr val="2FA8B1"/>
                </a:solidFill>
                <a:latin typeface="+mn-lt"/>
                <a:ea typeface="+mn-ea"/>
              </a:rPr>
              <a:t>FY12</a:t>
            </a:r>
            <a:endParaRPr lang="zh-CN" altLang="en-US" sz="1600" i="1" dirty="0">
              <a:ln w="28575">
                <a:noFill/>
              </a:ln>
              <a:solidFill>
                <a:srgbClr val="2FA8B1"/>
              </a:solidFill>
              <a:latin typeface="+mn-lt"/>
              <a:ea typeface="+mn-ea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7639050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857488" y="274638"/>
            <a:ext cx="5829312" cy="1143000"/>
          </a:xfrm>
        </p:spPr>
        <p:txBody>
          <a:bodyPr/>
          <a:lstStyle>
            <a:lvl1pPr algn="l">
              <a:defRPr sz="3200" b="1">
                <a:solidFill>
                  <a:srgbClr val="009999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2214563" y="1928813"/>
            <a:ext cx="5786437" cy="4214812"/>
          </a:xfrm>
        </p:spPr>
        <p:txBody>
          <a:bodyPr/>
          <a:lstStyle>
            <a:lvl1pPr>
              <a:buFont typeface="Wingdings" pitchFamily="2" charset="2"/>
              <a:buChar char="u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7629525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2214563" y="1928813"/>
            <a:ext cx="5786437" cy="4214812"/>
          </a:xfrm>
        </p:spPr>
        <p:txBody>
          <a:bodyPr/>
          <a:lstStyle>
            <a:lvl1pPr>
              <a:buFont typeface="Wingdings" pitchFamily="2" charset="2"/>
              <a:buChar char="u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7629525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857488" y="274638"/>
            <a:ext cx="5829312" cy="1143000"/>
          </a:xfrm>
        </p:spPr>
        <p:txBody>
          <a:bodyPr/>
          <a:lstStyle>
            <a:lvl1pPr algn="l">
              <a:defRPr sz="3200" b="1">
                <a:solidFill>
                  <a:srgbClr val="009999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2214563" y="1928813"/>
            <a:ext cx="5786437" cy="4214812"/>
          </a:xfrm>
        </p:spPr>
        <p:txBody>
          <a:bodyPr/>
          <a:lstStyle>
            <a:lvl1pPr>
              <a:buFont typeface="Wingdings" pitchFamily="2" charset="2"/>
              <a:buChar char="u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28596" y="357166"/>
            <a:ext cx="1871662" cy="757130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l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i="1" spc="-300" dirty="0" smtClean="0">
                <a:ln w="28575">
                  <a:noFill/>
                </a:ln>
                <a:solidFill>
                  <a:srgbClr val="2FA8B1"/>
                </a:solidFill>
                <a:latin typeface="+mn-lt"/>
                <a:ea typeface="+mn-ea"/>
              </a:rPr>
              <a:t>FY13</a:t>
            </a:r>
            <a:endParaRPr lang="zh-CN" altLang="en-US" sz="1600" i="1" dirty="0">
              <a:ln w="28575">
                <a:noFill/>
              </a:ln>
              <a:solidFill>
                <a:srgbClr val="2FA8B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705600" y="5664200"/>
            <a:ext cx="2197100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altLang="zh-CN" sz="2000" dirty="0" smtClean="0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  <a:p>
            <a:endParaRPr lang="en-US" altLang="zh-CN" sz="2000" dirty="0" smtClean="0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  <a:p>
            <a:endParaRPr lang="zh-CN" altLang="en-US" sz="2000" dirty="0" err="1" smtClean="0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65125"/>
            <a:ext cx="8232775" cy="498598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5613" y="1600200"/>
            <a:ext cx="8232775" cy="161839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237744" indent="-237744">
              <a:lnSpc>
                <a:spcPct val="100000"/>
              </a:lnSpc>
              <a:spcBef>
                <a:spcPts val="11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29454" y="5814024"/>
            <a:ext cx="2214546" cy="1043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54234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Rubrik, innehåll och 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042988" y="1628775"/>
            <a:ext cx="3487737" cy="4032250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4" name="Platshållare för innehåll 3"/>
          <p:cNvSpPr>
            <a:spLocks noGrp="1"/>
          </p:cNvSpPr>
          <p:nvPr>
            <p:ph sz="quarter" idx="2"/>
          </p:nvPr>
        </p:nvSpPr>
        <p:spPr>
          <a:xfrm>
            <a:off x="4683125" y="1628775"/>
            <a:ext cx="3487738" cy="1939925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5" name="Platshållare för innehåll 4"/>
          <p:cNvSpPr>
            <a:spLocks noGrp="1"/>
          </p:cNvSpPr>
          <p:nvPr>
            <p:ph sz="quarter" idx="3"/>
          </p:nvPr>
        </p:nvSpPr>
        <p:spPr>
          <a:xfrm>
            <a:off x="4683125" y="3721100"/>
            <a:ext cx="3487738" cy="1939925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0"/>
          </p:nvPr>
        </p:nvSpPr>
        <p:spPr>
          <a:xfrm>
            <a:off x="468313" y="6237288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希森美康医用电子（上海）有限公司学术课</a:t>
            </a:r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1"/>
          </p:nvPr>
        </p:nvSpPr>
        <p:spPr>
          <a:xfrm>
            <a:off x="3500430" y="6238898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1527685-3419-4236-AC57-C9BE405641D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572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BB44C3-4131-43B6-A08D-2D256BF0F170}" type="datetimeFigureOut">
              <a:rPr lang="zh-CN" altLang="en-US" smtClean="0"/>
              <a:pPr/>
              <a:t>2014/10/14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A880F1-F494-41BB-AA43-FCC12447170B}" type="slidenum">
              <a:rPr lang="ja-JP" altLang="en-US" smtClean="0"/>
              <a:pPr/>
              <a:t>‹#›</a:t>
            </a:fld>
            <a:endParaRPr lang="en-US" altLang="ja-JP"/>
          </a:p>
        </p:txBody>
      </p:sp>
      <p:sp>
        <p:nvSpPr>
          <p:cNvPr id="7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平行四边形 9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 flipH="1">
            <a:off x="7639050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2656"/>
            <a:ext cx="302756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2656"/>
            <a:ext cx="2619375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6088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7088" y="15573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EFC9CC-9A4D-4A80-90B7-63812C6DD616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4-EC22-4A9E-AB63-9321B2A6798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42113" y="188913"/>
            <a:ext cx="2098675" cy="58943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6088" y="188913"/>
            <a:ext cx="6143625" cy="58943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46088" y="188913"/>
            <a:ext cx="8394700" cy="58943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11188" y="1889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46088" y="1557338"/>
            <a:ext cx="4038600" cy="21859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7088" y="1557338"/>
            <a:ext cx="4038600" cy="21859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46088" y="3895725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37088" y="3895725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6088" y="1557338"/>
            <a:ext cx="4038600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7088" y="1557338"/>
            <a:ext cx="4038600" cy="21859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37088" y="3895725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46088" y="1557338"/>
            <a:ext cx="8229600" cy="4525962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单击图标添加图表</a:t>
            </a:r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46088" y="1557338"/>
            <a:ext cx="4038600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37088" y="1557338"/>
            <a:ext cx="4038600" cy="21859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37088" y="3895725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88913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46088" y="1557338"/>
            <a:ext cx="8229600" cy="4525962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705600" y="5664200"/>
            <a:ext cx="2197100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altLang="zh-CN" sz="2000" dirty="0" smtClean="0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  <a:p>
            <a:endParaRPr lang="en-US" altLang="zh-CN" sz="2000" dirty="0" smtClean="0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  <a:p>
            <a:endParaRPr lang="zh-CN" altLang="en-US" sz="2000" dirty="0" err="1" smtClean="0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65125"/>
            <a:ext cx="8232775" cy="498598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5613" y="1600200"/>
            <a:ext cx="8232775" cy="161839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237744" indent="-237744">
              <a:lnSpc>
                <a:spcPct val="100000"/>
              </a:lnSpc>
              <a:spcBef>
                <a:spcPts val="11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29454" y="5814024"/>
            <a:ext cx="2214546" cy="1043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54234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44676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ja-JP" alt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49726"/>
            <a:ext cx="6400800" cy="1584325"/>
          </a:xfrm>
        </p:spPr>
        <p:txBody>
          <a:bodyPr/>
          <a:lstStyle>
            <a:lvl1pPr marL="0" indent="0" algn="ctr">
              <a:buFontTx/>
              <a:buNone/>
              <a:defRPr sz="2000"/>
            </a:lvl1pPr>
          </a:lstStyle>
          <a:p>
            <a:r>
              <a:rPr lang="zh-CN" altLang="en-US" smtClean="0"/>
              <a:t>单击此处编辑母版副标题样式</a:t>
            </a:r>
            <a:endParaRPr lang="ja-JP" altLang="en-US"/>
          </a:p>
        </p:txBody>
      </p:sp>
      <p:pic>
        <p:nvPicPr>
          <p:cNvPr id="66572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96" y="6346826"/>
            <a:ext cx="2327031" cy="250825"/>
          </a:xfrm>
          <a:prstGeom prst="rect">
            <a:avLst/>
          </a:prstGeom>
          <a:noFill/>
        </p:spPr>
      </p:pic>
      <p:pic>
        <p:nvPicPr>
          <p:cNvPr id="66574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597650"/>
            <a:ext cx="9144000" cy="260350"/>
          </a:xfrm>
          <a:prstGeom prst="rect">
            <a:avLst/>
          </a:prstGeom>
          <a:noFill/>
        </p:spPr>
      </p:pic>
      <p:pic>
        <p:nvPicPr>
          <p:cNvPr id="8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6908" y="115888"/>
            <a:ext cx="1528397" cy="706437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International Business Management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A880F1-F494-41BB-AA43-FCC12447170B}" type="slidenum">
              <a:rPr lang="ja-JP" altLang="en-US" smtClean="0"/>
              <a:pPr/>
              <a:t>‹#›</a:t>
            </a:fld>
            <a:endParaRPr lang="en-US" altLang="ja-JP"/>
          </a:p>
        </p:txBody>
      </p:sp>
      <p:sp>
        <p:nvSpPr>
          <p:cNvPr id="6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平行四边形 8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0" name="平行四边形 9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28596" y="357166"/>
            <a:ext cx="1871662" cy="757130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l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i="1" spc="-300" dirty="0" smtClean="0">
                <a:ln w="28575">
                  <a:noFill/>
                </a:ln>
                <a:solidFill>
                  <a:srgbClr val="2FA8B1"/>
                </a:solidFill>
                <a:latin typeface="+mn-lt"/>
                <a:ea typeface="+mn-ea"/>
              </a:rPr>
              <a:t>FY12</a:t>
            </a:r>
            <a:endParaRPr lang="zh-CN" altLang="en-US" sz="1600" i="1" dirty="0">
              <a:ln w="28575">
                <a:noFill/>
              </a:ln>
              <a:solidFill>
                <a:srgbClr val="2FA8B1"/>
              </a:solidFill>
              <a:latin typeface="+mn-lt"/>
              <a:ea typeface="+mn-ea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 flipH="1">
            <a:off x="7639050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371600"/>
            <a:ext cx="3733800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371600"/>
            <a:ext cx="3733800" cy="4857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31F19B-9D53-4856-96D9-3944B0F0300E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CE090-1212-4F61-B616-0553077BDCA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International Business Management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20BA4-EC22-4A9E-AB63-9321B2A6798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7989" y="1052513"/>
            <a:ext cx="418367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9" y="1052513"/>
            <a:ext cx="4183674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International Business Management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CE090-1212-4F61-B616-0553077BDCA8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International Business Management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9E203-08E9-48D2-9B81-9EC4039265A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International Business Management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6FA18-076B-4399-8E71-D49799A27CC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International Business Management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749B6-56D2-499A-899C-70524BD237B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98074-5D3E-48F8-B40F-E3641173874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9C636-2706-4BAC-B516-F42D8CE473A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93748F-B851-49C5-BEF6-3DB6B22A6E2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6728" y="44451"/>
            <a:ext cx="2189285" cy="6264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943" y="44451"/>
            <a:ext cx="6430108" cy="6264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69950-00A9-4CD1-A6BA-315008D39EF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43" y="44450"/>
            <a:ext cx="7297615" cy="647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17989" y="1052513"/>
            <a:ext cx="4183673" cy="52562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2339" y="1052513"/>
            <a:ext cx="4183674" cy="2551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2339" y="3756025"/>
            <a:ext cx="4183674" cy="2552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0" y="6661150"/>
            <a:ext cx="2895600" cy="1968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International Business Management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8493369" y="6453188"/>
            <a:ext cx="650631" cy="1889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CC7B5-9D8C-4358-8667-33A90926B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620F5-154A-435E-9436-7BACB7882542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9E203-08E9-48D2-9B81-9EC4039265A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5943" y="44450"/>
            <a:ext cx="7297615" cy="647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17989" y="1052513"/>
            <a:ext cx="4183673" cy="2551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2339" y="1052513"/>
            <a:ext cx="4183674" cy="2551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17989" y="3756025"/>
            <a:ext cx="4183673" cy="2552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2339" y="3756025"/>
            <a:ext cx="4183674" cy="25527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>
          <a:xfrm>
            <a:off x="0" y="6661150"/>
            <a:ext cx="2895600" cy="1968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ja-JP"/>
              <a:t>International Business Management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>
          <a:xfrm>
            <a:off x="8493369" y="6453188"/>
            <a:ext cx="650631" cy="1889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CC7B5-9D8C-4358-8667-33A90926B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2975" y="333375"/>
            <a:ext cx="6030913" cy="431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914400" y="1068388"/>
            <a:ext cx="3848100" cy="50276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914900" y="1068388"/>
            <a:ext cx="3848100" cy="24368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914900" y="3657600"/>
            <a:ext cx="3848100" cy="2438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8F7EA-D4CF-4C49-8C87-E210F17179C7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CC7B5-9D8C-4358-8667-33A90926B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7629525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857488" y="274638"/>
            <a:ext cx="5829312" cy="1143000"/>
          </a:xfrm>
        </p:spPr>
        <p:txBody>
          <a:bodyPr/>
          <a:lstStyle>
            <a:lvl1pPr algn="l">
              <a:defRPr sz="3200" b="1">
                <a:solidFill>
                  <a:srgbClr val="009999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2214563" y="1928813"/>
            <a:ext cx="5786437" cy="4214812"/>
          </a:xfrm>
        </p:spPr>
        <p:txBody>
          <a:bodyPr/>
          <a:lstStyle>
            <a:lvl1pPr>
              <a:buFont typeface="Wingdings" pitchFamily="2" charset="2"/>
              <a:buChar char="u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28596" y="357166"/>
            <a:ext cx="1871662" cy="757130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l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i="1" spc="-300" dirty="0" smtClean="0">
                <a:ln w="28575">
                  <a:noFill/>
                </a:ln>
                <a:solidFill>
                  <a:srgbClr val="2FA8B1"/>
                </a:solidFill>
                <a:latin typeface="+mn-lt"/>
                <a:ea typeface="+mn-ea"/>
              </a:rPr>
              <a:t>FY13</a:t>
            </a:r>
            <a:endParaRPr lang="zh-CN" altLang="en-US" sz="1600" i="1" dirty="0">
              <a:ln w="28575">
                <a:noFill/>
              </a:ln>
              <a:solidFill>
                <a:srgbClr val="2FA8B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Sysmex Europe 2008 E2 Title 4x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650" y="357188"/>
            <a:ext cx="7704138" cy="2268537"/>
          </a:xfrm>
        </p:spPr>
        <p:txBody>
          <a:bodyPr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zh-CN" altLang="en-US" smtClean="0"/>
              <a:t>单击此处编辑母版标题样式</a:t>
            </a: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55650" y="2844800"/>
            <a:ext cx="7704138" cy="804863"/>
          </a:xfrm>
        </p:spPr>
        <p:txBody>
          <a:bodyPr/>
          <a:lstStyle>
            <a:lvl1pPr marL="0" indent="0">
              <a:spcBef>
                <a:spcPct val="25000"/>
              </a:spcBef>
              <a:buFont typeface="Verdana" pitchFamily="34" charset="0"/>
              <a:buNone/>
              <a:defRPr sz="1200"/>
            </a:lvl1pPr>
          </a:lstStyle>
          <a:p>
            <a:r>
              <a:rPr lang="zh-CN" altLang="en-US" smtClean="0"/>
              <a:t>单击此处编辑母版副标题样式</a:t>
            </a:r>
            <a:endParaRPr lang="de-DE" dirty="0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55650" y="1196975"/>
            <a:ext cx="3848100" cy="48244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56150" y="1196975"/>
            <a:ext cx="3848100" cy="48244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de-DE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547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85860"/>
            <a:ext cx="4040188" cy="8890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285860"/>
            <a:ext cx="4041775" cy="8890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de-DE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170E2-8004-4EA2-AB7A-FDFAAE31D6C6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6FA18-076B-4399-8E71-D49799A27CC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071546"/>
            <a:ext cx="3008313" cy="1006496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071546"/>
            <a:ext cx="5111750" cy="505461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2143116"/>
            <a:ext cx="3008313" cy="39830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42100" y="260350"/>
            <a:ext cx="1962150" cy="57610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55650" y="260350"/>
            <a:ext cx="5734050" cy="57610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7629525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2857488" y="274638"/>
            <a:ext cx="5829312" cy="1143000"/>
          </a:xfrm>
        </p:spPr>
        <p:txBody>
          <a:bodyPr/>
          <a:lstStyle>
            <a:lvl1pPr algn="l">
              <a:defRPr sz="3200" b="1">
                <a:solidFill>
                  <a:srgbClr val="009999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0"/>
          </p:nvPr>
        </p:nvSpPr>
        <p:spPr>
          <a:xfrm>
            <a:off x="2214563" y="1928813"/>
            <a:ext cx="5786437" cy="4214812"/>
          </a:xfrm>
        </p:spPr>
        <p:txBody>
          <a:bodyPr/>
          <a:lstStyle>
            <a:lvl1pPr>
              <a:buFont typeface="Wingdings" pitchFamily="2" charset="2"/>
              <a:buChar char="u"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28596" y="357166"/>
            <a:ext cx="1871662" cy="757130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l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b="1" i="1" spc="-300" dirty="0" smtClean="0">
                <a:ln w="28575">
                  <a:noFill/>
                </a:ln>
                <a:solidFill>
                  <a:srgbClr val="2FA8B1"/>
                </a:solidFill>
                <a:latin typeface="+mn-lt"/>
                <a:ea typeface="+mn-ea"/>
              </a:rPr>
              <a:t>FY12</a:t>
            </a:r>
            <a:endParaRPr lang="zh-CN" altLang="en-US" sz="1600" i="1" dirty="0">
              <a:ln w="28575">
                <a:noFill/>
              </a:ln>
              <a:solidFill>
                <a:srgbClr val="2FA8B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05" descr="C7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137025" y="4256088"/>
            <a:ext cx="1795463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01" descr="CS-2000iななめ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895600"/>
            <a:ext cx="2613025" cy="2165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6" name="Picture 203" descr="CA15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457200"/>
            <a:ext cx="771417" cy="76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 userDrawn="1"/>
        </p:nvSpPr>
        <p:spPr>
          <a:xfrm>
            <a:off x="4038600" y="4038600"/>
            <a:ext cx="1905000" cy="1752600"/>
          </a:xfrm>
          <a:prstGeom prst="ellipse">
            <a:avLst/>
          </a:prstGeom>
          <a:noFill/>
          <a:ln>
            <a:solidFill>
              <a:srgbClr val="F2F2F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3" name="Oval 93"/>
          <p:cNvSpPr>
            <a:spLocks noChangeArrowheads="1"/>
          </p:cNvSpPr>
          <p:nvPr userDrawn="1"/>
        </p:nvSpPr>
        <p:spPr bwMode="gray">
          <a:xfrm>
            <a:off x="4211638" y="2636838"/>
            <a:ext cx="1223962" cy="1223962"/>
          </a:xfrm>
          <a:prstGeom prst="ellipse">
            <a:avLst/>
          </a:prstGeom>
          <a:solidFill>
            <a:srgbClr val="1BABE5">
              <a:alpha val="10001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838200" y="2590800"/>
            <a:ext cx="3124200" cy="2819400"/>
          </a:xfrm>
          <a:prstGeom prst="ellipse">
            <a:avLst/>
          </a:prstGeom>
          <a:noFill/>
          <a:ln>
            <a:solidFill>
              <a:srgbClr val="F2F2F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pic>
        <p:nvPicPr>
          <p:cNvPr id="12" name="Object 18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391400" y="6096000"/>
            <a:ext cx="1655763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4343400" y="762000"/>
            <a:ext cx="4572000" cy="2133600"/>
          </a:xfrm>
          <a:effectLst>
            <a:outerShdw dist="53882" dir="2700000" algn="ctr" rotWithShape="0">
              <a:schemeClr val="bg2"/>
            </a:outerShdw>
          </a:effectLst>
        </p:spPr>
        <p:txBody>
          <a:bodyPr/>
          <a:lstStyle>
            <a:lvl1pPr algn="ctr">
              <a:defRPr sz="4400" b="1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 dirty="0"/>
          </a:p>
        </p:txBody>
      </p:sp>
      <p:sp>
        <p:nvSpPr>
          <p:cNvPr id="20" name="椭圆 19"/>
          <p:cNvSpPr/>
          <p:nvPr userDrawn="1"/>
        </p:nvSpPr>
        <p:spPr>
          <a:xfrm>
            <a:off x="838200" y="228600"/>
            <a:ext cx="1066800" cy="1066800"/>
          </a:xfrm>
          <a:prstGeom prst="ellipse">
            <a:avLst/>
          </a:prstGeom>
          <a:noFill/>
          <a:ln>
            <a:solidFill>
              <a:srgbClr val="F2F2F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  <p:pic>
        <p:nvPicPr>
          <p:cNvPr id="21" name="Picture 203" descr="CA15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09600" y="1552575"/>
            <a:ext cx="11430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椭圆 21"/>
          <p:cNvSpPr/>
          <p:nvPr userDrawn="1"/>
        </p:nvSpPr>
        <p:spPr>
          <a:xfrm>
            <a:off x="457200" y="1371600"/>
            <a:ext cx="1447800" cy="1447800"/>
          </a:xfrm>
          <a:prstGeom prst="ellipse">
            <a:avLst/>
          </a:prstGeom>
          <a:noFill/>
          <a:ln>
            <a:solidFill>
              <a:srgbClr val="F2F2F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95288" y="555625"/>
            <a:ext cx="1871662" cy="928688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dist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800" b="1" i="1" spc="-300" dirty="0">
                <a:solidFill>
                  <a:srgbClr val="2FA8B1"/>
                </a:solidFill>
                <a:latin typeface="Foundry Monoline" pitchFamily="50" charset="0"/>
                <a:ea typeface="Adobe Gothic Std B" pitchFamily="34" charset="-128"/>
              </a:rPr>
              <a:t>2013</a:t>
            </a:r>
            <a:endParaRPr lang="zh-CN" altLang="en-US" sz="2400" i="1" dirty="0">
              <a:solidFill>
                <a:srgbClr val="2FA8B1"/>
              </a:solidFill>
              <a:latin typeface="Foundry Monoline" pitchFamily="50" charset="0"/>
              <a:ea typeface="+mn-ea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7629525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1713" y="0"/>
            <a:ext cx="5602287" cy="6856413"/>
          </a:xfrm>
          <a:custGeom>
            <a:avLst/>
            <a:gdLst/>
            <a:ahLst/>
            <a:cxnLst/>
            <a:rect l="l" t="t" r="r" b="b"/>
            <a:pathLst>
              <a:path w="5602976" h="6856413">
                <a:moveTo>
                  <a:pt x="3046716" y="0"/>
                </a:moveTo>
                <a:lnTo>
                  <a:pt x="5602976" y="0"/>
                </a:lnTo>
                <a:lnTo>
                  <a:pt x="5602976" y="3555675"/>
                </a:lnTo>
                <a:lnTo>
                  <a:pt x="4136260" y="6856413"/>
                </a:lnTo>
                <a:lnTo>
                  <a:pt x="0" y="68564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 rot="14373481">
            <a:off x="6343173" y="3769935"/>
            <a:ext cx="3213227" cy="277359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74000">
                <a:schemeClr val="bg1">
                  <a:lumMod val="90000"/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平行四边形 3"/>
          <p:cNvSpPr/>
          <p:nvPr userDrawn="1"/>
        </p:nvSpPr>
        <p:spPr>
          <a:xfrm>
            <a:off x="5635625" y="3517900"/>
            <a:ext cx="3498850" cy="33385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 rot="3757450">
            <a:off x="-105561" y="49686"/>
            <a:ext cx="5003949" cy="474147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0"/>
                  <a:alpha val="73000"/>
                </a:schemeClr>
              </a:gs>
              <a:gs pos="69000">
                <a:schemeClr val="bg1">
                  <a:alpha val="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softEdge rad="533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平行四边形 5"/>
          <p:cNvSpPr/>
          <p:nvPr userDrawn="1"/>
        </p:nvSpPr>
        <p:spPr>
          <a:xfrm>
            <a:off x="-50800" y="0"/>
            <a:ext cx="7183438" cy="6856413"/>
          </a:xfrm>
          <a:prstGeom prst="parallelogram">
            <a:avLst>
              <a:gd name="adj" fmla="val 444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95288" y="555625"/>
            <a:ext cx="1871662" cy="928688"/>
          </a:xfrm>
          <a:prstGeom prst="rect">
            <a:avLst/>
          </a:prstGeom>
          <a:noFill/>
        </p:spPr>
        <p:txBody>
          <a:bodyPr lIns="0" rIns="0">
            <a:spAutoFit/>
          </a:bodyPr>
          <a:lstStyle/>
          <a:p>
            <a:pPr algn="dist" fontAlgn="auto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800" b="1" i="1" spc="-300" dirty="0">
                <a:solidFill>
                  <a:srgbClr val="2FA8B1"/>
                </a:solidFill>
                <a:latin typeface="Foundry Monoline" pitchFamily="50" charset="0"/>
                <a:ea typeface="Adobe Gothic Std B" pitchFamily="34" charset="-128"/>
              </a:rPr>
              <a:t>2013</a:t>
            </a:r>
            <a:endParaRPr lang="zh-CN" altLang="en-US" sz="2400" i="1" dirty="0">
              <a:solidFill>
                <a:srgbClr val="2FA8B1"/>
              </a:solidFill>
              <a:latin typeface="Foundry Monoline" pitchFamily="50" charset="0"/>
              <a:ea typeface="+mn-ea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 flipH="1">
            <a:off x="7629525" y="3500438"/>
            <a:ext cx="1504950" cy="339725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 flipH="1">
            <a:off x="-50800" y="0"/>
            <a:ext cx="3036888" cy="6858000"/>
          </a:xfrm>
          <a:prstGeom prst="line">
            <a:avLst/>
          </a:prstGeom>
          <a:ln w="12700">
            <a:solidFill>
              <a:srgbClr val="2F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14, 2014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99780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BF6D3-B899-4CD7-8D3B-C917A787E448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749B6-56D2-499A-899C-70524BD237B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14, 2014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26001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14, 2014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896512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14, 2014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24715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14, 2014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45361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14, 2014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48479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14, 2014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255715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14, 2014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30296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14, 2014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775021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14, 2014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011119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14, 2014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3703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36432-42A9-42BA-91B8-18ACAE4019D8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791200" y="6353175"/>
            <a:ext cx="2895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498074-5D3E-48F8-B40F-E3641173874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6705600" y="5664200"/>
            <a:ext cx="2197100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endParaRPr lang="en-US" altLang="zh-CN" sz="2000" dirty="0" smtClean="0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  <a:p>
            <a:endParaRPr lang="en-US" altLang="zh-CN" sz="2000" dirty="0" smtClean="0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  <a:p>
            <a:endParaRPr lang="zh-CN" altLang="en-US" sz="2000" dirty="0" err="1" smtClean="0">
              <a:gradFill>
                <a:gsLst>
                  <a:gs pos="0">
                    <a:schemeClr val="tx2"/>
                  </a:gs>
                  <a:gs pos="86000">
                    <a:schemeClr val="tx2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65125"/>
            <a:ext cx="8232775" cy="498598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5613" y="1600200"/>
            <a:ext cx="8232775" cy="1618392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 marL="237744" indent="-237744">
              <a:lnSpc>
                <a:spcPct val="100000"/>
              </a:lnSpc>
              <a:spcBef>
                <a:spcPts val="1100"/>
              </a:spcBef>
              <a:defRPr sz="1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54234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2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2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08907-2375-4B58-BF43-A184E9DBCA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95861-D5C8-4BA9-9626-7638423D7832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791200" y="6353175"/>
            <a:ext cx="2895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9C636-2706-4BAC-B516-F42D8CE473A5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1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5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2" name="Object 58"/>
          <p:cNvGraphicFramePr>
            <a:graphicFrameLocks noChangeAspect="1"/>
          </p:cNvGraphicFramePr>
          <p:nvPr/>
        </p:nvGraphicFramePr>
        <p:xfrm>
          <a:off x="0" y="0"/>
          <a:ext cx="9144000" cy="3581400"/>
        </p:xfrm>
        <a:graphic>
          <a:graphicData uri="http://schemas.openxmlformats.org/presentationml/2006/ole">
            <p:oleObj spid="_x0000_s81002" name="Image" r:id="rId22" imgW="2438198" imgH="1657835" progId="">
              <p:embed/>
            </p:oleObj>
          </a:graphicData>
        </a:graphic>
      </p:graphicFrame>
      <p:sp>
        <p:nvSpPr>
          <p:cNvPr id="1079" name="Rectangle 55"/>
          <p:cNvSpPr>
            <a:spLocks noChangeArrowheads="1"/>
          </p:cNvSpPr>
          <p:nvPr/>
        </p:nvSpPr>
        <p:spPr bwMode="white">
          <a:xfrm>
            <a:off x="5715000" y="6305550"/>
            <a:ext cx="30099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1066800" y="1371600"/>
            <a:ext cx="76200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5638800" y="645795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rgbClr val="5F5F5F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CC98F7EA-D4CF-4C49-8C87-E210F17179C7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228600" y="6400800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rgbClr val="000000"/>
                </a:solidFill>
                <a:latin typeface="+mn-lt"/>
                <a:ea typeface="宋体" charset="-122"/>
              </a:defRPr>
            </a:lvl1pPr>
          </a:lstStyle>
          <a:p>
            <a:pPr>
              <a:defRPr/>
            </a:pPr>
            <a:fld id="{872CC7B5-9D8C-4358-8667-33A90926B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295400" y="457200"/>
            <a:ext cx="7086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228600" y="228600"/>
            <a:ext cx="990600" cy="1219200"/>
            <a:chOff x="432" y="1152"/>
            <a:chExt cx="2496" cy="2784"/>
          </a:xfrm>
        </p:grpSpPr>
        <p:sp>
          <p:nvSpPr>
            <p:cNvPr id="1083" name="AutoShape 59"/>
            <p:cNvSpPr>
              <a:spLocks noChangeArrowheads="1"/>
            </p:cNvSpPr>
            <p:nvPr userDrawn="1"/>
          </p:nvSpPr>
          <p:spPr bwMode="gray">
            <a:xfrm>
              <a:off x="1667" y="2221"/>
              <a:ext cx="1261" cy="780"/>
            </a:xfrm>
            <a:prstGeom prst="diamond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4" name="AutoShape 60"/>
            <p:cNvSpPr>
              <a:spLocks noChangeArrowheads="1"/>
            </p:cNvSpPr>
            <p:nvPr userDrawn="1"/>
          </p:nvSpPr>
          <p:spPr bwMode="gray">
            <a:xfrm>
              <a:off x="432" y="1442"/>
              <a:ext cx="1290" cy="794"/>
            </a:xfrm>
            <a:prstGeom prst="diamond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5" name="AutoShape 61"/>
            <p:cNvSpPr>
              <a:spLocks noChangeArrowheads="1"/>
            </p:cNvSpPr>
            <p:nvPr userDrawn="1"/>
          </p:nvSpPr>
          <p:spPr bwMode="gray">
            <a:xfrm>
              <a:off x="1066" y="1152"/>
              <a:ext cx="1202" cy="796"/>
            </a:xfrm>
            <a:prstGeom prst="diamond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6" name="Freeform 62"/>
            <p:cNvSpPr>
              <a:spLocks/>
            </p:cNvSpPr>
            <p:nvPr userDrawn="1"/>
          </p:nvSpPr>
          <p:spPr bwMode="gray">
            <a:xfrm>
              <a:off x="1668" y="2609"/>
              <a:ext cx="648" cy="1066"/>
            </a:xfrm>
            <a:custGeom>
              <a:avLst/>
              <a:gdLst/>
              <a:ahLst/>
              <a:cxnLst>
                <a:cxn ang="0">
                  <a:pos x="648" y="1066"/>
                </a:cxn>
                <a:cxn ang="0">
                  <a:pos x="641" y="389"/>
                </a:cxn>
                <a:cxn ang="0">
                  <a:pos x="0" y="0"/>
                </a:cxn>
                <a:cxn ang="0">
                  <a:pos x="2" y="681"/>
                </a:cxn>
                <a:cxn ang="0">
                  <a:pos x="648" y="1066"/>
                </a:cxn>
              </a:cxnLst>
              <a:rect l="0" t="0" r="r" b="b"/>
              <a:pathLst>
                <a:path w="648" h="1066">
                  <a:moveTo>
                    <a:pt x="648" y="1066"/>
                  </a:moveTo>
                  <a:lnTo>
                    <a:pt x="641" y="389"/>
                  </a:lnTo>
                  <a:lnTo>
                    <a:pt x="0" y="0"/>
                  </a:lnTo>
                  <a:lnTo>
                    <a:pt x="2" y="681"/>
                  </a:lnTo>
                  <a:lnTo>
                    <a:pt x="648" y="106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7" name="Freeform 63"/>
            <p:cNvSpPr>
              <a:spLocks/>
            </p:cNvSpPr>
            <p:nvPr userDrawn="1"/>
          </p:nvSpPr>
          <p:spPr bwMode="gray">
            <a:xfrm>
              <a:off x="433" y="1831"/>
              <a:ext cx="647" cy="1092"/>
            </a:xfrm>
            <a:custGeom>
              <a:avLst/>
              <a:gdLst/>
              <a:ahLst/>
              <a:cxnLst>
                <a:cxn ang="0">
                  <a:pos x="626" y="991"/>
                </a:cxn>
                <a:cxn ang="0">
                  <a:pos x="626" y="362"/>
                </a:cxn>
                <a:cxn ang="0">
                  <a:pos x="0" y="0"/>
                </a:cxn>
                <a:cxn ang="0">
                  <a:pos x="2" y="617"/>
                </a:cxn>
                <a:cxn ang="0">
                  <a:pos x="626" y="991"/>
                </a:cxn>
              </a:cxnLst>
              <a:rect l="0" t="0" r="r" b="b"/>
              <a:pathLst>
                <a:path w="626" h="991">
                  <a:moveTo>
                    <a:pt x="626" y="991"/>
                  </a:moveTo>
                  <a:lnTo>
                    <a:pt x="626" y="362"/>
                  </a:lnTo>
                  <a:lnTo>
                    <a:pt x="0" y="0"/>
                  </a:lnTo>
                  <a:lnTo>
                    <a:pt x="2" y="617"/>
                  </a:lnTo>
                  <a:lnTo>
                    <a:pt x="626" y="991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8" name="Freeform 64"/>
            <p:cNvSpPr>
              <a:spLocks/>
            </p:cNvSpPr>
            <p:nvPr userDrawn="1"/>
          </p:nvSpPr>
          <p:spPr bwMode="gray">
            <a:xfrm>
              <a:off x="1077" y="2896"/>
              <a:ext cx="593" cy="1040"/>
            </a:xfrm>
            <a:custGeom>
              <a:avLst/>
              <a:gdLst/>
              <a:ahLst/>
              <a:cxnLst>
                <a:cxn ang="0">
                  <a:pos x="582" y="944"/>
                </a:cxn>
                <a:cxn ang="0">
                  <a:pos x="582" y="346"/>
                </a:cxn>
                <a:cxn ang="0">
                  <a:pos x="0" y="0"/>
                </a:cxn>
                <a:cxn ang="0">
                  <a:pos x="1" y="610"/>
                </a:cxn>
                <a:cxn ang="0">
                  <a:pos x="582" y="944"/>
                </a:cxn>
              </a:cxnLst>
              <a:rect l="0" t="0" r="r" b="b"/>
              <a:pathLst>
                <a:path w="582" h="944">
                  <a:moveTo>
                    <a:pt x="582" y="944"/>
                  </a:moveTo>
                  <a:lnTo>
                    <a:pt x="582" y="346"/>
                  </a:lnTo>
                  <a:lnTo>
                    <a:pt x="0" y="0"/>
                  </a:lnTo>
                  <a:lnTo>
                    <a:pt x="1" y="610"/>
                  </a:lnTo>
                  <a:lnTo>
                    <a:pt x="582" y="94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9" name="Freeform 65"/>
            <p:cNvSpPr>
              <a:spLocks/>
            </p:cNvSpPr>
            <p:nvPr userDrawn="1"/>
          </p:nvSpPr>
          <p:spPr bwMode="gray">
            <a:xfrm>
              <a:off x="1074" y="1547"/>
              <a:ext cx="596" cy="1075"/>
            </a:xfrm>
            <a:custGeom>
              <a:avLst/>
              <a:gdLst/>
              <a:ahLst/>
              <a:cxnLst>
                <a:cxn ang="0">
                  <a:pos x="576" y="976"/>
                </a:cxn>
                <a:cxn ang="0">
                  <a:pos x="574" y="350"/>
                </a:cxn>
                <a:cxn ang="0">
                  <a:pos x="0" y="0"/>
                </a:cxn>
                <a:cxn ang="0">
                  <a:pos x="0" y="625"/>
                </a:cxn>
                <a:cxn ang="0">
                  <a:pos x="576" y="976"/>
                </a:cxn>
              </a:cxnLst>
              <a:rect l="0" t="0" r="r" b="b"/>
              <a:pathLst>
                <a:path w="576" h="976">
                  <a:moveTo>
                    <a:pt x="576" y="976"/>
                  </a:moveTo>
                  <a:lnTo>
                    <a:pt x="574" y="350"/>
                  </a:lnTo>
                  <a:lnTo>
                    <a:pt x="0" y="0"/>
                  </a:lnTo>
                  <a:lnTo>
                    <a:pt x="0" y="625"/>
                  </a:lnTo>
                  <a:lnTo>
                    <a:pt x="576" y="9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73" r:id="rId15"/>
    <p:sldLayoutId id="2147483677" r:id="rId16"/>
    <p:sldLayoutId id="2147483678" r:id="rId17"/>
    <p:sldLayoutId id="2147483747" r:id="rId18"/>
    <p:sldLayoutId id="2147483748" r:id="rId19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2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ChangeArrowheads="1"/>
          </p:cNvSpPr>
          <p:nvPr/>
        </p:nvSpPr>
        <p:spPr bwMode="auto">
          <a:xfrm>
            <a:off x="635000" y="26035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  <p:sp>
        <p:nvSpPr>
          <p:cNvPr id="858115" name="Rectangle 3"/>
          <p:cNvSpPr>
            <a:spLocks noChangeArrowheads="1"/>
          </p:cNvSpPr>
          <p:nvPr/>
        </p:nvSpPr>
        <p:spPr bwMode="auto">
          <a:xfrm flipV="1">
            <a:off x="315913" y="1082675"/>
            <a:ext cx="8693150" cy="55563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黑体" pitchFamily="2" charset="-122"/>
            </a:endParaRPr>
          </a:p>
        </p:txBody>
      </p:sp>
      <p:pic>
        <p:nvPicPr>
          <p:cNvPr id="11268" name="Picture 6" descr="院名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011863" y="5516563"/>
            <a:ext cx="3132137" cy="168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7" descr="院徽1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539750" y="333375"/>
            <a:ext cx="1008063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9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27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6088" y="15573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49" r:id="rId18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隶书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隶书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隶书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隶书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隶书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隶书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隶书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隶书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943" y="44450"/>
            <a:ext cx="729761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7989" y="1052513"/>
            <a:ext cx="8508023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61150"/>
            <a:ext cx="2895600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900" b="0">
                <a:solidFill>
                  <a:schemeClr val="bg1"/>
                </a:solidFill>
                <a:latin typeface="Microsoft Sans Serif" pitchFamily="34" charset="0"/>
              </a:defRPr>
            </a:lvl1pPr>
          </a:lstStyle>
          <a:p>
            <a:r>
              <a:rPr lang="en-US" altLang="ja-JP"/>
              <a:t>International Business Management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369" y="6453188"/>
            <a:ext cx="650631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rgbClr val="DDDDDD"/>
                </a:solidFill>
                <a:latin typeface="Microsoft Sans Serif" pitchFamily="34" charset="0"/>
              </a:defRPr>
            </a:lvl1pPr>
          </a:lstStyle>
          <a:p>
            <a:pPr>
              <a:defRPr/>
            </a:pPr>
            <a:fld id="{872CC7B5-9D8C-4358-8667-33A90926B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>
            <a:off x="0" y="692150"/>
            <a:ext cx="7363558" cy="0"/>
          </a:xfrm>
          <a:prstGeom prst="line">
            <a:avLst/>
          </a:prstGeom>
          <a:noFill/>
          <a:ln w="28575">
            <a:solidFill>
              <a:srgbClr val="0000CC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496908" y="115888"/>
            <a:ext cx="1528397" cy="706437"/>
          </a:xfrm>
          <a:prstGeom prst="rect">
            <a:avLst/>
          </a:prstGeom>
          <a:noFill/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0" y="6669088"/>
            <a:ext cx="9144000" cy="188912"/>
          </a:xfrm>
          <a:prstGeom prst="rect">
            <a:avLst/>
          </a:prstGeom>
          <a:noFill/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28600" y="6400800"/>
            <a:ext cx="2327031" cy="2508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itchFamily="18" charset="0"/>
          <a:ea typeface="MS PMincho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itchFamily="18" charset="0"/>
          <a:ea typeface="MS PMincho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itchFamily="18" charset="0"/>
          <a:ea typeface="MS PMincho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itchFamily="18" charset="0"/>
          <a:ea typeface="MS PMincho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itchFamily="18" charset="0"/>
          <a:ea typeface="MS PMincho" pitchFamily="1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itchFamily="18" charset="0"/>
          <a:ea typeface="MS PMincho" pitchFamily="1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itchFamily="18" charset="0"/>
          <a:ea typeface="MS PMincho" pitchFamily="1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Times New Roman" pitchFamily="18" charset="0"/>
          <a:ea typeface="MS PMincho" pitchFamily="18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 b="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000" b="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b="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1600" b="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b="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16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260350"/>
            <a:ext cx="64801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196975"/>
            <a:ext cx="7848600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zh-CN" dirty="0" smtClean="0"/>
              <a:t>Mastertextformat bearbeiten</a:t>
            </a:r>
          </a:p>
          <a:p>
            <a:pPr lvl="1"/>
            <a:r>
              <a:rPr lang="de-DE" altLang="zh-CN" dirty="0" smtClean="0"/>
              <a:t>Zweite Ebene</a:t>
            </a:r>
          </a:p>
          <a:p>
            <a:pPr lvl="2"/>
            <a:r>
              <a:rPr lang="de-DE" altLang="zh-CN" dirty="0" smtClean="0"/>
              <a:t>Dritte Ebene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56638" y="6245225"/>
            <a:ext cx="487362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100">
                <a:solidFill>
                  <a:schemeClr val="bg1"/>
                </a:solidFill>
                <a:latin typeface="Verdan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B05C282-9416-4FA6-851F-246D33FEF31D}" type="slidenum">
              <a:rPr lang="en-US" altLang="zh-HK" smtClean="0"/>
              <a:pPr>
                <a:defRPr/>
              </a:pPr>
              <a:t>‹#›</a:t>
            </a:fld>
            <a:endParaRPr lang="en-US" altLang="zh-HK"/>
          </a:p>
        </p:txBody>
      </p:sp>
      <p:pic>
        <p:nvPicPr>
          <p:cNvPr id="1029" name="Picture 14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380288" y="358775"/>
            <a:ext cx="1366837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2" name="Line 18"/>
          <p:cNvSpPr>
            <a:spLocks noChangeShapeType="1"/>
          </p:cNvSpPr>
          <p:nvPr/>
        </p:nvSpPr>
        <p:spPr bwMode="ltGray">
          <a:xfrm>
            <a:off x="755650" y="981075"/>
            <a:ext cx="8388350" cy="19050"/>
          </a:xfrm>
          <a:prstGeom prst="line">
            <a:avLst/>
          </a:prstGeom>
          <a:noFill/>
          <a:ln w="12700">
            <a:solidFill>
              <a:srgbClr val="3377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de-DE">
              <a:latin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3" r:id="rId12"/>
    <p:sldLayoutId id="2147483744" r:id="rId13"/>
    <p:sldLayoutId id="2147483745" r:id="rId14"/>
    <p:sldLayoutId id="2147483746" r:id="rId15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rgbClr val="262626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262626"/>
          </a:solidFill>
          <a:latin typeface="Verdana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262626"/>
          </a:solidFill>
          <a:latin typeface="Verdana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262626"/>
          </a:solidFill>
          <a:latin typeface="Verdana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262626"/>
          </a:solidFill>
          <a:latin typeface="Verdana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262626"/>
          </a:solidFill>
          <a:latin typeface="Verdana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262626"/>
          </a:solidFill>
          <a:latin typeface="Verdana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262626"/>
          </a:solidFill>
          <a:latin typeface="Verdana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300">
          <a:solidFill>
            <a:srgbClr val="262626"/>
          </a:solidFill>
          <a:latin typeface="Verdana" pitchFamily="34" charset="0"/>
        </a:defRPr>
      </a:lvl9pPr>
    </p:titleStyle>
    <p:bodyStyle>
      <a:lvl1pPr marL="266700" indent="-266700" algn="l" rtl="0" eaLnBrk="1" fontAlgn="base" hangingPunct="1">
        <a:lnSpc>
          <a:spcPct val="110000"/>
        </a:lnSpc>
        <a:spcBef>
          <a:spcPct val="35000"/>
        </a:spcBef>
        <a:spcAft>
          <a:spcPct val="0"/>
        </a:spcAft>
        <a:buClr>
          <a:srgbClr val="00538A"/>
        </a:buClr>
        <a:buFont typeface="Wingdings" pitchFamily="2" charset="2"/>
        <a:buChar char="u"/>
        <a:defRPr sz="2400">
          <a:solidFill>
            <a:srgbClr val="262626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35000"/>
        </a:spcBef>
        <a:spcAft>
          <a:spcPct val="0"/>
        </a:spcAft>
        <a:buClr>
          <a:srgbClr val="00538A"/>
        </a:buClr>
        <a:buFont typeface="Wingdings" pitchFamily="2" charset="2"/>
        <a:buChar char="u"/>
        <a:defRPr sz="1800">
          <a:solidFill>
            <a:srgbClr val="262626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1" fontAlgn="base" hangingPunct="1">
        <a:spcBef>
          <a:spcPct val="35000"/>
        </a:spcBef>
        <a:spcAft>
          <a:spcPct val="0"/>
        </a:spcAft>
        <a:buClr>
          <a:srgbClr val="00538A"/>
        </a:buClr>
        <a:buSzPct val="80000"/>
        <a:buFont typeface="Wingdings" pitchFamily="2" charset="2"/>
        <a:buChar char="u"/>
        <a:defRPr sz="1800">
          <a:solidFill>
            <a:srgbClr val="262626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1" fontAlgn="base" hangingPunct="1">
        <a:spcBef>
          <a:spcPct val="35000"/>
        </a:spcBef>
        <a:spcAft>
          <a:spcPct val="0"/>
        </a:spcAft>
        <a:buClr>
          <a:srgbClr val="00538A"/>
        </a:buClr>
        <a:buFont typeface="Verdana" pitchFamily="34" charset="0"/>
        <a:buChar char="»"/>
        <a:defRPr sz="1500">
          <a:solidFill>
            <a:srgbClr val="262626"/>
          </a:solidFill>
          <a:latin typeface="+mn-lt"/>
        </a:defRPr>
      </a:lvl4pPr>
      <a:lvl5pPr marL="2057400" indent="-228600" algn="l" rtl="0" eaLnBrk="1" fontAlgn="base" hangingPunct="1">
        <a:spcBef>
          <a:spcPct val="35000"/>
        </a:spcBef>
        <a:spcAft>
          <a:spcPct val="0"/>
        </a:spcAft>
        <a:buClr>
          <a:srgbClr val="00538A"/>
        </a:buClr>
        <a:buFont typeface="Verdana" pitchFamily="34" charset="0"/>
        <a:buChar char="•"/>
        <a:defRPr sz="1500">
          <a:solidFill>
            <a:srgbClr val="262626"/>
          </a:solidFill>
          <a:latin typeface="+mn-lt"/>
        </a:defRPr>
      </a:lvl5pPr>
      <a:lvl6pPr marL="2514600" indent="-228600" algn="l" rtl="0" eaLnBrk="1" fontAlgn="base" hangingPunct="1">
        <a:spcBef>
          <a:spcPct val="35000"/>
        </a:spcBef>
        <a:spcAft>
          <a:spcPct val="0"/>
        </a:spcAft>
        <a:buClr>
          <a:srgbClr val="00538A"/>
        </a:buClr>
        <a:buFont typeface="Verdana" pitchFamily="34" charset="0"/>
        <a:buChar char="•"/>
        <a:defRPr sz="1500">
          <a:solidFill>
            <a:srgbClr val="262626"/>
          </a:solidFill>
          <a:latin typeface="+mn-lt"/>
        </a:defRPr>
      </a:lvl6pPr>
      <a:lvl7pPr marL="2971800" indent="-228600" algn="l" rtl="0" eaLnBrk="1" fontAlgn="base" hangingPunct="1">
        <a:spcBef>
          <a:spcPct val="35000"/>
        </a:spcBef>
        <a:spcAft>
          <a:spcPct val="0"/>
        </a:spcAft>
        <a:buClr>
          <a:srgbClr val="00538A"/>
        </a:buClr>
        <a:buFont typeface="Verdana" pitchFamily="34" charset="0"/>
        <a:buChar char="•"/>
        <a:defRPr sz="1500">
          <a:solidFill>
            <a:srgbClr val="262626"/>
          </a:solidFill>
          <a:latin typeface="+mn-lt"/>
        </a:defRPr>
      </a:lvl7pPr>
      <a:lvl8pPr marL="3429000" indent="-228600" algn="l" rtl="0" eaLnBrk="1" fontAlgn="base" hangingPunct="1">
        <a:spcBef>
          <a:spcPct val="35000"/>
        </a:spcBef>
        <a:spcAft>
          <a:spcPct val="0"/>
        </a:spcAft>
        <a:buClr>
          <a:srgbClr val="00538A"/>
        </a:buClr>
        <a:buFont typeface="Verdana" pitchFamily="34" charset="0"/>
        <a:buChar char="•"/>
        <a:defRPr sz="1500">
          <a:solidFill>
            <a:srgbClr val="262626"/>
          </a:solidFill>
          <a:latin typeface="+mn-lt"/>
        </a:defRPr>
      </a:lvl8pPr>
      <a:lvl9pPr marL="3886200" indent="-228600" algn="l" rtl="0" eaLnBrk="1" fontAlgn="base" hangingPunct="1">
        <a:spcBef>
          <a:spcPct val="35000"/>
        </a:spcBef>
        <a:spcAft>
          <a:spcPct val="0"/>
        </a:spcAft>
        <a:buClr>
          <a:srgbClr val="00538A"/>
        </a:buClr>
        <a:buFont typeface="Verdana" pitchFamily="34" charset="0"/>
        <a:buChar char="•"/>
        <a:defRPr sz="1500">
          <a:solidFill>
            <a:srgbClr val="26262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C98F7EA-D4CF-4C49-8C87-E210F17179C7}" type="datetimeFigureOut">
              <a:rPr lang="zh-CN" altLang="en-US" smtClean="0"/>
              <a:pPr>
                <a:defRPr/>
              </a:pPr>
              <a:t>2014/10/14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2CC7B5-9D8C-4358-8667-33A90926BA7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1721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slideLayout" Target="../slideLayouts/slideLayout80.xml"/><Relationship Id="rId1" Type="http://schemas.openxmlformats.org/officeDocument/2006/relationships/tags" Target="../tags/tag5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6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8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5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9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8.xml"/><Relationship Id="rId1" Type="http://schemas.openxmlformats.org/officeDocument/2006/relationships/tags" Target="../tags/tag2.xml"/><Relationship Id="rId4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1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1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0.xml"/><Relationship Id="rId1" Type="http://schemas.openxmlformats.org/officeDocument/2006/relationships/tags" Target="../tags/tag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78.xml"/><Relationship Id="rId1" Type="http://schemas.openxmlformats.org/officeDocument/2006/relationships/tags" Target="../tags/tag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899592" y="1556792"/>
            <a:ext cx="7056784" cy="122413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chemeClr val="tx2"/>
                </a:solidFill>
              </a:rPr>
              <a:t>血液分析检测流程与质量管理</a:t>
            </a:r>
            <a:r>
              <a:rPr lang="en-US" altLang="zh-CN" sz="3600" b="1" dirty="0" smtClean="0">
                <a:solidFill>
                  <a:schemeClr val="tx2"/>
                </a:solidFill>
              </a:rPr>
              <a:t/>
            </a:r>
            <a:br>
              <a:rPr lang="en-US" altLang="zh-CN" sz="3600" b="1" dirty="0" smtClean="0">
                <a:solidFill>
                  <a:schemeClr val="tx2"/>
                </a:solidFill>
              </a:rPr>
            </a:br>
            <a:r>
              <a:rPr lang="en-US" altLang="zh-CN" sz="3600" dirty="0" smtClean="0"/>
              <a:t>                          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71596" y="3214686"/>
            <a:ext cx="6400800" cy="14670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</a:rPr>
              <a:t>南京军区南京总医院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</a:rPr>
              <a:t>汪俊军</a:t>
            </a:r>
            <a:endParaRPr lang="en-US" altLang="zh-CN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79512" y="3125579"/>
            <a:ext cx="3744415" cy="2232247"/>
            <a:chOff x="3500430" y="4643446"/>
            <a:chExt cx="5628740" cy="2711761"/>
          </a:xfrm>
        </p:grpSpPr>
        <p:pic>
          <p:nvPicPr>
            <p:cNvPr id="4" name="图片 23" descr="D:\users\sch00002\My Documents\My Pictures\Picasa 导出\2.6.3 彩页\HST-series-正面-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9167" t="9435" r="7500" b="35849"/>
            <a:stretch>
              <a:fillRect/>
            </a:stretch>
          </p:blipFill>
          <p:spPr bwMode="auto">
            <a:xfrm>
              <a:off x="3500430" y="4643446"/>
              <a:ext cx="5357850" cy="1785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108134" y="6836427"/>
              <a:ext cx="5021036" cy="51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立式双轨道血液流水线 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HST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右箭头 5"/>
          <p:cNvSpPr/>
          <p:nvPr/>
        </p:nvSpPr>
        <p:spPr bwMode="auto">
          <a:xfrm>
            <a:off x="3724917" y="3761633"/>
            <a:ext cx="719509" cy="46946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grpSp>
        <p:nvGrpSpPr>
          <p:cNvPr id="7" name="组合 2"/>
          <p:cNvGrpSpPr>
            <a:grpSpLocks/>
          </p:cNvGrpSpPr>
          <p:nvPr/>
        </p:nvGrpSpPr>
        <p:grpSpPr bwMode="auto">
          <a:xfrm>
            <a:off x="4444426" y="2837547"/>
            <a:ext cx="4547087" cy="1929876"/>
            <a:chOff x="3820178" y="500435"/>
            <a:chExt cx="3489076" cy="1006168"/>
          </a:xfrm>
        </p:grpSpPr>
        <p:grpSp>
          <p:nvGrpSpPr>
            <p:cNvPr id="8" name="组合 56"/>
            <p:cNvGrpSpPr>
              <a:grpSpLocks/>
            </p:cNvGrpSpPr>
            <p:nvPr/>
          </p:nvGrpSpPr>
          <p:grpSpPr bwMode="auto">
            <a:xfrm>
              <a:off x="5302809" y="500435"/>
              <a:ext cx="2006445" cy="864396"/>
              <a:chOff x="5351790" y="1572162"/>
              <a:chExt cx="3132883" cy="1113144"/>
            </a:xfrm>
          </p:grpSpPr>
          <p:grpSp>
            <p:nvGrpSpPr>
              <p:cNvPr id="12" name="グループ化 13"/>
              <p:cNvGrpSpPr>
                <a:grpSpLocks/>
              </p:cNvGrpSpPr>
              <p:nvPr/>
            </p:nvGrpSpPr>
            <p:grpSpPr bwMode="auto">
              <a:xfrm>
                <a:off x="5351790" y="1711039"/>
                <a:ext cx="3132883" cy="974267"/>
                <a:chOff x="1280592" y="2401880"/>
                <a:chExt cx="3956396" cy="1135720"/>
              </a:xfrm>
            </p:grpSpPr>
            <p:pic>
              <p:nvPicPr>
                <p:cNvPr id="14" name="Picture 10" descr="sp_hst_2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9062" t="27661" r="20860" b="28271"/>
                <a:stretch>
                  <a:fillRect/>
                </a:stretch>
              </p:blipFill>
              <p:spPr bwMode="auto">
                <a:xfrm>
                  <a:off x="1280592" y="2401880"/>
                  <a:ext cx="2685629" cy="11357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" name="Picture 12" descr="sp_hst_2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l="79117" t="45465" r="9833" b="28271"/>
                <a:stretch>
                  <a:fillRect/>
                </a:stretch>
              </p:blipFill>
              <p:spPr bwMode="auto">
                <a:xfrm>
                  <a:off x="4814377" y="2860711"/>
                  <a:ext cx="422611" cy="676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3" name="Picture 2" descr="C:\Users\04477\Desktop\TS_picture\Front.tif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6864" t="17497" r="35983" b="18880"/>
              <a:stretch>
                <a:fillRect/>
              </a:stretch>
            </p:blipFill>
            <p:spPr bwMode="auto">
              <a:xfrm>
                <a:off x="7478413" y="1572162"/>
                <a:ext cx="671615" cy="1113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" name="図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0178" y="619713"/>
              <a:ext cx="755529" cy="413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図 19" descr="CV-60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0178" y="907845"/>
              <a:ext cx="823855" cy="501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図 3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835" y="500435"/>
              <a:ext cx="1930868" cy="1006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4283173" y="4711495"/>
            <a:ext cx="4708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 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立式三轨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完整的血液分析整体化流程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7442" y="1691334"/>
            <a:ext cx="876227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解决方法：采用全自动流水线提高效率，减少人工干预</a:t>
            </a:r>
            <a:endParaRPr lang="zh-CN" altLang="en-US" sz="2800" b="1" cap="none" spc="0" dirty="0">
              <a:ln w="1905"/>
              <a:solidFill>
                <a:schemeClr val="accent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578545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35"/>
          <p:cNvGrpSpPr/>
          <p:nvPr/>
        </p:nvGrpSpPr>
        <p:grpSpPr>
          <a:xfrm>
            <a:off x="5929322" y="1071546"/>
            <a:ext cx="3000396" cy="2387606"/>
            <a:chOff x="5929322" y="1071546"/>
            <a:chExt cx="2998788" cy="2387606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5929322" y="1857364"/>
              <a:ext cx="2998788" cy="1601788"/>
              <a:chOff x="1997" y="1314"/>
              <a:chExt cx="1889" cy="1009"/>
            </a:xfrm>
          </p:grpSpPr>
          <p:grpSp>
            <p:nvGrpSpPr>
              <p:cNvPr id="6" name="Group 12"/>
              <p:cNvGrpSpPr>
                <a:grpSpLocks/>
              </p:cNvGrpSpPr>
              <p:nvPr/>
            </p:nvGrpSpPr>
            <p:grpSpPr bwMode="auto">
              <a:xfrm>
                <a:off x="1997" y="1404"/>
                <a:ext cx="1889" cy="919"/>
                <a:chOff x="1973" y="1027"/>
                <a:chExt cx="1926" cy="937"/>
              </a:xfrm>
            </p:grpSpPr>
            <p:sp>
              <p:nvSpPr>
                <p:cNvPr id="130" name="Oval 13"/>
                <p:cNvSpPr>
                  <a:spLocks noChangeArrowheads="1"/>
                </p:cNvSpPr>
                <p:nvPr/>
              </p:nvSpPr>
              <p:spPr bwMode="gray">
                <a:xfrm>
                  <a:off x="1994" y="105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8627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31" name="Oval 14"/>
                <p:cNvSpPr>
                  <a:spLocks noChangeArrowheads="1"/>
                </p:cNvSpPr>
                <p:nvPr/>
              </p:nvSpPr>
              <p:spPr bwMode="gray">
                <a:xfrm>
                  <a:off x="1973" y="102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44314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6" name="Oval 15"/>
              <p:cNvSpPr>
                <a:spLocks noChangeArrowheads="1"/>
              </p:cNvSpPr>
              <p:nvPr/>
            </p:nvSpPr>
            <p:spPr bwMode="gray">
              <a:xfrm>
                <a:off x="2086" y="1314"/>
                <a:ext cx="1691" cy="845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7" name="Oval 16"/>
              <p:cNvSpPr>
                <a:spLocks noChangeArrowheads="1"/>
              </p:cNvSpPr>
              <p:nvPr/>
            </p:nvSpPr>
            <p:spPr bwMode="gray">
              <a:xfrm>
                <a:off x="2108" y="1319"/>
                <a:ext cx="1650" cy="8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34902"/>
                      <a:invGamma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8" name="Oval 17"/>
              <p:cNvSpPr>
                <a:spLocks noChangeArrowheads="1"/>
              </p:cNvSpPr>
              <p:nvPr/>
            </p:nvSpPr>
            <p:spPr bwMode="gray">
              <a:xfrm>
                <a:off x="2125" y="1327"/>
                <a:ext cx="1570" cy="7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79216"/>
                      <a:invGamma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29" name="Oval 18"/>
              <p:cNvSpPr>
                <a:spLocks noChangeArrowheads="1"/>
              </p:cNvSpPr>
              <p:nvPr/>
            </p:nvSpPr>
            <p:spPr bwMode="gray">
              <a:xfrm>
                <a:off x="2208" y="1344"/>
                <a:ext cx="1382" cy="6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>
                      <a:alpha val="3800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99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714719" y="1071546"/>
              <a:ext cx="1356174" cy="1551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临检流程中不可回避的问题</a:t>
            </a:r>
            <a:endParaRPr lang="zh-CN" altLang="en-US" dirty="0"/>
          </a:p>
        </p:txBody>
      </p:sp>
      <p:sp>
        <p:nvSpPr>
          <p:cNvPr id="98" name="矩形 77"/>
          <p:cNvSpPr>
            <a:spLocks noChangeArrowheads="1"/>
          </p:cNvSpPr>
          <p:nvPr/>
        </p:nvSpPr>
        <p:spPr bwMode="auto">
          <a:xfrm>
            <a:off x="6286512" y="2714620"/>
            <a:ext cx="23495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操作者</a:t>
            </a:r>
            <a:endParaRPr lang="zh-CN" altLang="en-US" sz="2000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3572066" y="3643314"/>
            <a:ext cx="1771680" cy="2667001"/>
            <a:chOff x="3888" y="2112"/>
            <a:chExt cx="1440" cy="1680"/>
          </a:xfrm>
        </p:grpSpPr>
        <p:sp>
          <p:nvSpPr>
            <p:cNvPr id="103" name="AutoShape 3"/>
            <p:cNvSpPr>
              <a:spLocks noChangeArrowheads="1"/>
            </p:cNvSpPr>
            <p:nvPr/>
          </p:nvSpPr>
          <p:spPr bwMode="auto">
            <a:xfrm>
              <a:off x="3888" y="2112"/>
              <a:ext cx="1440" cy="168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3984" y="2235"/>
              <a:ext cx="1296" cy="1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与分类、异常细胞筛选相关的检测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eaLnBrk="0" hangingPunct="0"/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eaLnBrk="0" hangingPunct="0"/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无质控、校准，难以控制质量</a:t>
              </a:r>
              <a:endParaRPr lang="en-US" altLang="zh-CN" sz="1400" dirty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214282" y="3643314"/>
            <a:ext cx="1857518" cy="2667000"/>
            <a:chOff x="1047" y="2112"/>
            <a:chExt cx="1478" cy="1680"/>
          </a:xfrm>
        </p:grpSpPr>
        <p:sp>
          <p:nvSpPr>
            <p:cNvPr id="106" name="AutoShape 5"/>
            <p:cNvSpPr>
              <a:spLocks noChangeArrowheads="1"/>
            </p:cNvSpPr>
            <p:nvPr/>
          </p:nvSpPr>
          <p:spPr bwMode="auto">
            <a:xfrm>
              <a:off x="1047" y="2112"/>
              <a:ext cx="1440" cy="168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zh-CN" altLang="zh-CN">
                <a:latin typeface="Verdana" pitchFamily="34" charset="0"/>
              </a:endParaRPr>
            </a:p>
          </p:txBody>
        </p:sp>
        <p:sp>
          <p:nvSpPr>
            <p:cNvPr id="107" name="Text Box 6"/>
            <p:cNvSpPr txBox="1">
              <a:spLocks noChangeArrowheads="1"/>
            </p:cNvSpPr>
            <p:nvPr/>
          </p:nvSpPr>
          <p:spPr bwMode="auto">
            <a:xfrm>
              <a:off x="1164" y="2238"/>
              <a:ext cx="1361" cy="9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与计数、定量相关的检测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eaLnBrk="0" hangingPunct="0"/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eaLnBrk="0" hangingPunct="0"/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有质控、校准</a:t>
              </a:r>
              <a:r>
                <a:rPr lang="en-US" altLang="zh-CN" sz="1400" dirty="0" smtClean="0">
                  <a:solidFill>
                    <a:srgbClr val="000000"/>
                  </a:solidFill>
                  <a:ea typeface="宋体" charset="-122"/>
                </a:rPr>
                <a:t>.</a:t>
              </a:r>
              <a:endParaRPr lang="en-US" altLang="zh-CN" sz="1400" dirty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sp>
        <p:nvSpPr>
          <p:cNvPr id="108" name="Freeform 8"/>
          <p:cNvSpPr>
            <a:spLocks/>
          </p:cNvSpPr>
          <p:nvPr/>
        </p:nvSpPr>
        <p:spPr bwMode="gray">
          <a:xfrm>
            <a:off x="1857554" y="3571876"/>
            <a:ext cx="903288" cy="1241425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3529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" name="AutoShape 9"/>
          <p:cNvSpPr>
            <a:spLocks noChangeAspect="1" noChangeArrowheads="1" noTextEdit="1"/>
          </p:cNvSpPr>
          <p:nvPr/>
        </p:nvSpPr>
        <p:spPr bwMode="gray">
          <a:xfrm flipH="1">
            <a:off x="3106913" y="3552815"/>
            <a:ext cx="909637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10" name="Freeform 10"/>
          <p:cNvSpPr>
            <a:spLocks/>
          </p:cNvSpPr>
          <p:nvPr/>
        </p:nvSpPr>
        <p:spPr bwMode="gray">
          <a:xfrm flipH="1">
            <a:off x="2857686" y="3571876"/>
            <a:ext cx="903287" cy="1241425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组合 134"/>
          <p:cNvGrpSpPr/>
          <p:nvPr/>
        </p:nvGrpSpPr>
        <p:grpSpPr>
          <a:xfrm>
            <a:off x="1428728" y="1500174"/>
            <a:ext cx="2998788" cy="2030416"/>
            <a:chOff x="1286050" y="1500174"/>
            <a:chExt cx="2998788" cy="2030416"/>
          </a:xfrm>
        </p:grpSpPr>
        <p:sp>
          <p:nvSpPr>
            <p:cNvPr id="5" name="加号 4"/>
            <p:cNvSpPr/>
            <p:nvPr/>
          </p:nvSpPr>
          <p:spPr bwMode="auto">
            <a:xfrm>
              <a:off x="3072000" y="2000240"/>
              <a:ext cx="1033292" cy="1056982"/>
            </a:xfrm>
            <a:prstGeom prst="mathPlus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/>
            <a:lstStyle/>
            <a:p>
              <a:pPr>
                <a:defRPr/>
              </a:pPr>
              <a:endParaRPr lang="zh-CN" altLang="en-US" b="1">
                <a:solidFill>
                  <a:srgbClr val="262626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1286050" y="1928802"/>
              <a:ext cx="2998788" cy="1601788"/>
              <a:chOff x="1997" y="1314"/>
              <a:chExt cx="1889" cy="1009"/>
            </a:xfrm>
          </p:grpSpPr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1997" y="1404"/>
                <a:ext cx="1889" cy="919"/>
                <a:chOff x="1973" y="1027"/>
                <a:chExt cx="1926" cy="937"/>
              </a:xfrm>
            </p:grpSpPr>
            <p:sp>
              <p:nvSpPr>
                <p:cNvPr id="119" name="Oval 13"/>
                <p:cNvSpPr>
                  <a:spLocks noChangeArrowheads="1"/>
                </p:cNvSpPr>
                <p:nvPr/>
              </p:nvSpPr>
              <p:spPr bwMode="gray">
                <a:xfrm>
                  <a:off x="1994" y="105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48627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Oval 14"/>
                <p:cNvSpPr>
                  <a:spLocks noChangeArrowheads="1"/>
                </p:cNvSpPr>
                <p:nvPr/>
              </p:nvSpPr>
              <p:spPr bwMode="gray">
                <a:xfrm>
                  <a:off x="1973" y="1027"/>
                  <a:ext cx="1905" cy="907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tint val="44314"/>
                        <a:invGamma/>
                      </a:schemeClr>
                    </a:gs>
                    <a:gs pos="100000">
                      <a:schemeClr val="hlink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15" name="Oval 15"/>
              <p:cNvSpPr>
                <a:spLocks noChangeArrowheads="1"/>
              </p:cNvSpPr>
              <p:nvPr/>
            </p:nvSpPr>
            <p:spPr bwMode="gray">
              <a:xfrm>
                <a:off x="2086" y="1314"/>
                <a:ext cx="1691" cy="845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16" name="Oval 16"/>
              <p:cNvSpPr>
                <a:spLocks noChangeArrowheads="1"/>
              </p:cNvSpPr>
              <p:nvPr/>
            </p:nvSpPr>
            <p:spPr bwMode="gray">
              <a:xfrm>
                <a:off x="2108" y="1319"/>
                <a:ext cx="1650" cy="8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34902"/>
                      <a:invGamma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17" name="Oval 17"/>
              <p:cNvSpPr>
                <a:spLocks noChangeArrowheads="1"/>
              </p:cNvSpPr>
              <p:nvPr/>
            </p:nvSpPr>
            <p:spPr bwMode="gray">
              <a:xfrm>
                <a:off x="2125" y="1327"/>
                <a:ext cx="1570" cy="770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shade val="79216"/>
                      <a:invGamma/>
                    </a:schemeClr>
                  </a:gs>
                  <a:gs pos="100000">
                    <a:schemeClr val="accent1">
                      <a:alpha val="4800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18" name="Oval 18"/>
              <p:cNvSpPr>
                <a:spLocks noChangeArrowheads="1"/>
              </p:cNvSpPr>
              <p:nvPr/>
            </p:nvSpPr>
            <p:spPr bwMode="gray">
              <a:xfrm>
                <a:off x="2208" y="1344"/>
                <a:ext cx="1382" cy="624"/>
              </a:xfrm>
              <a:prstGeom prst="ellipse">
                <a:avLst/>
              </a:prstGeom>
              <a:gradFill rotWithShape="1">
                <a:gsLst>
                  <a:gs pos="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>
                      <a:alpha val="38000"/>
                    </a:schemeClr>
                  </a:gs>
                </a:gsLst>
                <a:lin ang="27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4" name="Group 39"/>
            <p:cNvGrpSpPr>
              <a:grpSpLocks noChangeAspect="1"/>
            </p:cNvGrpSpPr>
            <p:nvPr/>
          </p:nvGrpSpPr>
          <p:grpSpPr bwMode="auto">
            <a:xfrm>
              <a:off x="1857554" y="1500174"/>
              <a:ext cx="1942639" cy="1247247"/>
              <a:chOff x="1033" y="939"/>
              <a:chExt cx="976" cy="617"/>
            </a:xfrm>
          </p:grpSpPr>
          <p:grpSp>
            <p:nvGrpSpPr>
              <p:cNvPr id="17" name="Group 42"/>
              <p:cNvGrpSpPr>
                <a:grpSpLocks/>
              </p:cNvGrpSpPr>
              <p:nvPr/>
            </p:nvGrpSpPr>
            <p:grpSpPr bwMode="auto">
              <a:xfrm>
                <a:off x="1179" y="939"/>
                <a:ext cx="248" cy="488"/>
                <a:chOff x="1179" y="939"/>
                <a:chExt cx="248" cy="488"/>
              </a:xfrm>
            </p:grpSpPr>
            <p:sp>
              <p:nvSpPr>
                <p:cNvPr id="90" name="Freeform 40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1" name="Freeform 41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3" name="Line 43"/>
              <p:cNvSpPr>
                <a:spLocks noChangeShapeType="1"/>
              </p:cNvSpPr>
              <p:nvPr/>
            </p:nvSpPr>
            <p:spPr bwMode="auto">
              <a:xfrm>
                <a:off x="1179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" name="Group 46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88" name="Rectangle 44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9" name="Rectangle 45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5" name="Line 47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" name="Line 48"/>
              <p:cNvSpPr>
                <a:spLocks noChangeShapeType="1"/>
              </p:cNvSpPr>
              <p:nvPr/>
            </p:nvSpPr>
            <p:spPr bwMode="auto">
              <a:xfrm flipH="1" flipV="1">
                <a:off x="1179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0" name="Group 51"/>
              <p:cNvGrpSpPr>
                <a:grpSpLocks/>
              </p:cNvGrpSpPr>
              <p:nvPr/>
            </p:nvGrpSpPr>
            <p:grpSpPr bwMode="auto">
              <a:xfrm>
                <a:off x="1262" y="1182"/>
                <a:ext cx="80" cy="36"/>
                <a:chOff x="1262" y="1182"/>
                <a:chExt cx="80" cy="36"/>
              </a:xfrm>
            </p:grpSpPr>
            <p:sp>
              <p:nvSpPr>
                <p:cNvPr id="86" name="Oval 49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7" name="Oval 50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3" name="Group 54"/>
              <p:cNvGrpSpPr>
                <a:grpSpLocks/>
              </p:cNvGrpSpPr>
              <p:nvPr/>
            </p:nvGrpSpPr>
            <p:grpSpPr bwMode="auto">
              <a:xfrm>
                <a:off x="1179" y="939"/>
                <a:ext cx="295" cy="488"/>
                <a:chOff x="1179" y="939"/>
                <a:chExt cx="295" cy="488"/>
              </a:xfrm>
            </p:grpSpPr>
            <p:sp>
              <p:nvSpPr>
                <p:cNvPr id="84" name="Freeform 52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95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5" name="Freeform 53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9" name="Line 55"/>
              <p:cNvSpPr>
                <a:spLocks noChangeShapeType="1"/>
              </p:cNvSpPr>
              <p:nvPr/>
            </p:nvSpPr>
            <p:spPr bwMode="auto">
              <a:xfrm>
                <a:off x="1184" y="1161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4" name="Group 58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82" name="Rectangle 56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3" name="Rectangle 57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9" cap="rnd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1" name="Line 59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Line 60"/>
              <p:cNvSpPr>
                <a:spLocks noChangeShapeType="1"/>
              </p:cNvSpPr>
              <p:nvPr/>
            </p:nvSpPr>
            <p:spPr bwMode="auto">
              <a:xfrm flipH="1" flipV="1">
                <a:off x="1191" y="1162"/>
                <a:ext cx="29" cy="166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6" name="Group 63"/>
              <p:cNvGrpSpPr>
                <a:grpSpLocks/>
              </p:cNvGrpSpPr>
              <p:nvPr/>
            </p:nvGrpSpPr>
            <p:grpSpPr bwMode="auto">
              <a:xfrm>
                <a:off x="1262" y="1358"/>
                <a:ext cx="80" cy="36"/>
                <a:chOff x="1262" y="1358"/>
                <a:chExt cx="80" cy="36"/>
              </a:xfrm>
            </p:grpSpPr>
            <p:sp>
              <p:nvSpPr>
                <p:cNvPr id="80" name="Oval 61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1" name="Oval 62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9" name="Group 66"/>
              <p:cNvGrpSpPr>
                <a:grpSpLocks/>
              </p:cNvGrpSpPr>
              <p:nvPr/>
            </p:nvGrpSpPr>
            <p:grpSpPr bwMode="auto">
              <a:xfrm>
                <a:off x="1477" y="939"/>
                <a:ext cx="248" cy="488"/>
                <a:chOff x="1477" y="939"/>
                <a:chExt cx="248" cy="488"/>
              </a:xfrm>
            </p:grpSpPr>
            <p:sp>
              <p:nvSpPr>
                <p:cNvPr id="78" name="Freeform 64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9" name="Freeform 65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5" name="Line 67"/>
              <p:cNvSpPr>
                <a:spLocks noChangeShapeType="1"/>
              </p:cNvSpPr>
              <p:nvPr/>
            </p:nvSpPr>
            <p:spPr bwMode="auto">
              <a:xfrm>
                <a:off x="1477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0" name="Group 70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76" name="Rectangle 68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7" name="Rectangle 69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7" name="Line 71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8" name="Line 72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2" name="Group 75"/>
              <p:cNvGrpSpPr>
                <a:grpSpLocks/>
              </p:cNvGrpSpPr>
              <p:nvPr/>
            </p:nvGrpSpPr>
            <p:grpSpPr bwMode="auto">
              <a:xfrm>
                <a:off x="1560" y="1182"/>
                <a:ext cx="80" cy="36"/>
                <a:chOff x="1560" y="1182"/>
                <a:chExt cx="80" cy="36"/>
              </a:xfrm>
            </p:grpSpPr>
            <p:sp>
              <p:nvSpPr>
                <p:cNvPr id="74" name="Oval 73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5" name="Oval 74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5" name="Group 78"/>
              <p:cNvGrpSpPr>
                <a:grpSpLocks/>
              </p:cNvGrpSpPr>
              <p:nvPr/>
            </p:nvGrpSpPr>
            <p:grpSpPr bwMode="auto">
              <a:xfrm>
                <a:off x="1423" y="939"/>
                <a:ext cx="302" cy="488"/>
                <a:chOff x="1423" y="939"/>
                <a:chExt cx="302" cy="488"/>
              </a:xfrm>
            </p:grpSpPr>
            <p:sp>
              <p:nvSpPr>
                <p:cNvPr id="72" name="Freeform 76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" name="Freeform 77"/>
                <p:cNvSpPr>
                  <a:spLocks/>
                </p:cNvSpPr>
                <p:nvPr/>
              </p:nvSpPr>
              <p:spPr bwMode="auto">
                <a:xfrm>
                  <a:off x="1423" y="939"/>
                  <a:ext cx="302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1" name="Line 79"/>
              <p:cNvSpPr>
                <a:spLocks noChangeShapeType="1"/>
              </p:cNvSpPr>
              <p:nvPr/>
            </p:nvSpPr>
            <p:spPr bwMode="auto">
              <a:xfrm>
                <a:off x="1466" y="1162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6" name="Group 82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70" name="Rectangle 80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" name="Rectangle 81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80"/>
                    </a:gs>
                    <a:gs pos="50000">
                      <a:srgbClr val="FFFFB3"/>
                    </a:gs>
                    <a:gs pos="100000">
                      <a:srgbClr val="FFFFDA"/>
                    </a:gs>
                  </a:gsLst>
                  <a:lin ang="13500000" scaled="1"/>
                </a:gradFill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3" name="Line 83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" name="Line 84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7" name="Group 87"/>
              <p:cNvGrpSpPr>
                <a:grpSpLocks/>
              </p:cNvGrpSpPr>
              <p:nvPr/>
            </p:nvGrpSpPr>
            <p:grpSpPr bwMode="auto">
              <a:xfrm>
                <a:off x="1560" y="1358"/>
                <a:ext cx="80" cy="36"/>
                <a:chOff x="1560" y="1358"/>
                <a:chExt cx="80" cy="36"/>
              </a:xfrm>
            </p:grpSpPr>
            <p:sp>
              <p:nvSpPr>
                <p:cNvPr id="68" name="Oval 85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9" name="Oval 86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5" name="Group 90"/>
              <p:cNvGrpSpPr>
                <a:grpSpLocks/>
              </p:cNvGrpSpPr>
              <p:nvPr/>
            </p:nvGrpSpPr>
            <p:grpSpPr bwMode="auto">
              <a:xfrm>
                <a:off x="1683" y="1247"/>
                <a:ext cx="292" cy="51"/>
                <a:chOff x="1683" y="1247"/>
                <a:chExt cx="292" cy="51"/>
              </a:xfrm>
            </p:grpSpPr>
            <p:sp>
              <p:nvSpPr>
                <p:cNvPr id="66" name="Freeform 88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" name="Freeform 89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6" name="Group 93"/>
              <p:cNvGrpSpPr>
                <a:grpSpLocks/>
              </p:cNvGrpSpPr>
              <p:nvPr/>
            </p:nvGrpSpPr>
            <p:grpSpPr bwMode="auto">
              <a:xfrm>
                <a:off x="1672" y="976"/>
                <a:ext cx="270" cy="232"/>
                <a:chOff x="1672" y="976"/>
                <a:chExt cx="270" cy="232"/>
              </a:xfrm>
            </p:grpSpPr>
            <p:sp>
              <p:nvSpPr>
                <p:cNvPr id="64" name="Rectangle 91"/>
                <p:cNvSpPr>
                  <a:spLocks noChangeArrowheads="1"/>
                </p:cNvSpPr>
                <p:nvPr/>
              </p:nvSpPr>
              <p:spPr bwMode="auto">
                <a:xfrm>
                  <a:off x="1685" y="990"/>
                  <a:ext cx="244" cy="205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" name="Freeform 92"/>
                <p:cNvSpPr>
                  <a:spLocks noEditPoints="1"/>
                </p:cNvSpPr>
                <p:nvPr/>
              </p:nvSpPr>
              <p:spPr bwMode="auto">
                <a:xfrm>
                  <a:off x="1672" y="976"/>
                  <a:ext cx="270" cy="232"/>
                </a:xfrm>
                <a:custGeom>
                  <a:avLst/>
                  <a:gdLst>
                    <a:gd name="T0" fmla="*/ 26 w 270"/>
                    <a:gd name="T1" fmla="*/ 27 h 232"/>
                    <a:gd name="T2" fmla="*/ 26 w 270"/>
                    <a:gd name="T3" fmla="*/ 205 h 232"/>
                    <a:gd name="T4" fmla="*/ 244 w 270"/>
                    <a:gd name="T5" fmla="*/ 205 h 232"/>
                    <a:gd name="T6" fmla="*/ 244 w 270"/>
                    <a:gd name="T7" fmla="*/ 27 h 232"/>
                    <a:gd name="T8" fmla="*/ 26 w 270"/>
                    <a:gd name="T9" fmla="*/ 27 h 232"/>
                    <a:gd name="T10" fmla="*/ 253 w 270"/>
                    <a:gd name="T11" fmla="*/ 18 h 232"/>
                    <a:gd name="T12" fmla="*/ 253 w 270"/>
                    <a:gd name="T13" fmla="*/ 214 h 232"/>
                    <a:gd name="T14" fmla="*/ 17 w 270"/>
                    <a:gd name="T15" fmla="*/ 214 h 232"/>
                    <a:gd name="T16" fmla="*/ 17 w 270"/>
                    <a:gd name="T17" fmla="*/ 18 h 232"/>
                    <a:gd name="T18" fmla="*/ 253 w 270"/>
                    <a:gd name="T19" fmla="*/ 18 h 232"/>
                    <a:gd name="T20" fmla="*/ 8 w 270"/>
                    <a:gd name="T21" fmla="*/ 9 h 232"/>
                    <a:gd name="T22" fmla="*/ 8 w 270"/>
                    <a:gd name="T23" fmla="*/ 223 h 232"/>
                    <a:gd name="T24" fmla="*/ 261 w 270"/>
                    <a:gd name="T25" fmla="*/ 223 h 232"/>
                    <a:gd name="T26" fmla="*/ 261 w 270"/>
                    <a:gd name="T27" fmla="*/ 9 h 232"/>
                    <a:gd name="T28" fmla="*/ 8 w 270"/>
                    <a:gd name="T29" fmla="*/ 9 h 232"/>
                    <a:gd name="T30" fmla="*/ 270 w 270"/>
                    <a:gd name="T31" fmla="*/ 0 h 232"/>
                    <a:gd name="T32" fmla="*/ 270 w 270"/>
                    <a:gd name="T33" fmla="*/ 232 h 232"/>
                    <a:gd name="T34" fmla="*/ 0 w 270"/>
                    <a:gd name="T35" fmla="*/ 232 h 232"/>
                    <a:gd name="T36" fmla="*/ 0 w 270"/>
                    <a:gd name="T37" fmla="*/ 0 h 232"/>
                    <a:gd name="T38" fmla="*/ 270 w 270"/>
                    <a:gd name="T39" fmla="*/ 0 h 23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70"/>
                    <a:gd name="T61" fmla="*/ 0 h 232"/>
                    <a:gd name="T62" fmla="*/ 270 w 270"/>
                    <a:gd name="T63" fmla="*/ 232 h 23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70" h="232">
                      <a:moveTo>
                        <a:pt x="26" y="27"/>
                      </a:moveTo>
                      <a:lnTo>
                        <a:pt x="26" y="205"/>
                      </a:lnTo>
                      <a:lnTo>
                        <a:pt x="244" y="205"/>
                      </a:lnTo>
                      <a:lnTo>
                        <a:pt x="244" y="27"/>
                      </a:lnTo>
                      <a:lnTo>
                        <a:pt x="26" y="27"/>
                      </a:lnTo>
                      <a:close/>
                      <a:moveTo>
                        <a:pt x="253" y="18"/>
                      </a:moveTo>
                      <a:lnTo>
                        <a:pt x="253" y="214"/>
                      </a:lnTo>
                      <a:lnTo>
                        <a:pt x="17" y="214"/>
                      </a:lnTo>
                      <a:lnTo>
                        <a:pt x="17" y="18"/>
                      </a:lnTo>
                      <a:lnTo>
                        <a:pt x="253" y="18"/>
                      </a:lnTo>
                      <a:close/>
                      <a:moveTo>
                        <a:pt x="8" y="9"/>
                      </a:moveTo>
                      <a:lnTo>
                        <a:pt x="8" y="223"/>
                      </a:lnTo>
                      <a:lnTo>
                        <a:pt x="261" y="223"/>
                      </a:lnTo>
                      <a:lnTo>
                        <a:pt x="261" y="9"/>
                      </a:lnTo>
                      <a:lnTo>
                        <a:pt x="8" y="9"/>
                      </a:lnTo>
                      <a:close/>
                      <a:moveTo>
                        <a:pt x="270" y="0"/>
                      </a:moveTo>
                      <a:lnTo>
                        <a:pt x="270" y="232"/>
                      </a:lnTo>
                      <a:lnTo>
                        <a:pt x="0" y="232"/>
                      </a:lnTo>
                      <a:lnTo>
                        <a:pt x="0" y="0"/>
                      </a:lnTo>
                      <a:lnTo>
                        <a:pt x="2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8" name="Line 125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" name="Rectangle 126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" name="Line 127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" name="Rectangle 12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" name="Rectangle 129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Line 130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Line 131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92" name="Group 134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62" name="Freeform 132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3" name="Freeform 133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46" name="Rectangle 135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" name="Line 136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Line 137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9" name="Line 138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0" name="Rectangle 139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" name="Line 140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Rectangle 141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Rectangle 142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Line 143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" name="Line 144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93" name="Group 147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60" name="Freeform 145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1" name="Freeform 146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57" name="Rectangle 14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Line 149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Line 150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9" name="矩形 73"/>
          <p:cNvSpPr>
            <a:spLocks noChangeArrowheads="1"/>
          </p:cNvSpPr>
          <p:nvPr/>
        </p:nvSpPr>
        <p:spPr bwMode="auto">
          <a:xfrm>
            <a:off x="2571736" y="2786058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仪器</a:t>
            </a:r>
            <a:endParaRPr lang="zh-CN" altLang="en-US" sz="2000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32" name="AutoShape 12"/>
          <p:cNvSpPr>
            <a:spLocks noChangeArrowheads="1"/>
          </p:cNvSpPr>
          <p:nvPr/>
        </p:nvSpPr>
        <p:spPr bwMode="auto">
          <a:xfrm>
            <a:off x="6429388" y="4071942"/>
            <a:ext cx="2000264" cy="2214578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lnSpc>
                <a:spcPct val="125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专业水平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5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责任心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5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经验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5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工作量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5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情绪</a:t>
            </a:r>
            <a:endParaRPr lang="zh-CN" altLang="zh-CN" dirty="0">
              <a:latin typeface="Verdana" pitchFamily="34" charset="0"/>
            </a:endParaRPr>
          </a:p>
        </p:txBody>
      </p:sp>
      <p:sp>
        <p:nvSpPr>
          <p:cNvPr id="133" name="AutoShape 16"/>
          <p:cNvSpPr>
            <a:spLocks noChangeArrowheads="1"/>
          </p:cNvSpPr>
          <p:nvPr/>
        </p:nvSpPr>
        <p:spPr bwMode="gray">
          <a:xfrm>
            <a:off x="6429388" y="3429000"/>
            <a:ext cx="1916920" cy="642942"/>
          </a:xfrm>
          <a:prstGeom prst="upArrow">
            <a:avLst>
              <a:gd name="adj1" fmla="val 68380"/>
              <a:gd name="adj2" fmla="val 70833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63529"/>
                  <a:invGamma/>
                  <a:alpha val="12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84842555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build="allAtOnce"/>
      <p:bldP spid="108" grpId="0" animBg="1"/>
      <p:bldP spid="110" grpId="0" animBg="1"/>
      <p:bldP spid="9" grpId="0"/>
      <p:bldP spid="132" grpId="0" animBg="1"/>
      <p:bldP spid="1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什么是“复检”？</a:t>
            </a:r>
            <a:endParaRPr lang="zh-CN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571472" y="1571612"/>
            <a:ext cx="8115328" cy="465773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000" dirty="0" smtClean="0"/>
              <a:t>所谓复检（</a:t>
            </a:r>
            <a:r>
              <a:rPr lang="en-US" altLang="zh-CN" sz="2000" dirty="0" smtClean="0"/>
              <a:t>Review</a:t>
            </a:r>
            <a:r>
              <a:rPr lang="zh-CN" altLang="en-US" sz="2000" dirty="0" smtClean="0"/>
              <a:t>）是对仪器所报的结果有疑问。复检是一种澄清是非深入探索的手段。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000" dirty="0" smtClean="0"/>
              <a:t>复检包括多种手段，如：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000" dirty="0" smtClean="0"/>
              <a:t>     重新检测、血片镜检、核对样本、观察有无溶血、脂血、黄疸等。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000" dirty="0" smtClean="0"/>
              <a:t>     其中以血片镜检最为多用。</a:t>
            </a:r>
          </a:p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endParaRPr lang="en-US" altLang="zh-CN" sz="2000" dirty="0" smtClean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57224" y="4214818"/>
            <a:ext cx="3960812" cy="2086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sz="1800" b="1" dirty="0"/>
              <a:t>HEM.34200             </a:t>
            </a:r>
          </a:p>
          <a:p>
            <a:pPr eaLnBrk="0" hangingPunct="0"/>
            <a:r>
              <a:rPr lang="en-US" altLang="zh-CN" sz="1800" b="1" dirty="0"/>
              <a:t>Has the laboratory established criteria for checking and reviewing leukocyte differential counter data, histograms, and/or blood films for clinically important results flagged by the automated differential counter?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lum bright="30000" contrast="12000"/>
          </a:blip>
          <a:srcRect/>
          <a:stretch>
            <a:fillRect/>
          </a:stretch>
        </p:blipFill>
        <p:spPr bwMode="gray">
          <a:xfrm>
            <a:off x="5214942" y="3929066"/>
            <a:ext cx="3327817" cy="25495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xmlns="" val="245195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8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什么是“镜检”？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血片浏览</a:t>
            </a:r>
            <a:r>
              <a:rPr lang="en-US" altLang="zh-CN" dirty="0" smtClean="0"/>
              <a:t>manual scan of peripheral smear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000" dirty="0" smtClean="0"/>
              <a:t>对外周血片只作粗略的检查，如确认血小板计数，有无血小板或红细胞聚集，尾部有无大型、异常细胞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血片分类</a:t>
            </a:r>
            <a:r>
              <a:rPr lang="en-US" altLang="zh-CN" dirty="0" smtClean="0"/>
              <a:t>manual differential count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000" dirty="0" smtClean="0"/>
              <a:t>对外周血片作精确的白细胞分类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dirty="0" smtClean="0"/>
              <a:t>血片详查</a:t>
            </a:r>
            <a:r>
              <a:rPr lang="en-US" altLang="zh-CN" dirty="0" smtClean="0"/>
              <a:t>manual peripheral smear review</a:t>
            </a:r>
          </a:p>
          <a:p>
            <a:pPr lvl="1" eaLnBrk="1" hangingPunct="1">
              <a:lnSpc>
                <a:spcPct val="150000"/>
              </a:lnSpc>
              <a:defRPr/>
            </a:pPr>
            <a:r>
              <a:rPr lang="zh-CN" altLang="en-US" sz="2000" dirty="0" smtClean="0"/>
              <a:t>包括对外周血片的全片浏览和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或细胞分类计数，细胞形态的详细观察</a:t>
            </a:r>
            <a:endParaRPr lang="en-US" altLang="zh-CN" sz="2400" dirty="0" smtClean="0"/>
          </a:p>
        </p:txBody>
      </p:sp>
      <p:sp>
        <p:nvSpPr>
          <p:cNvPr id="396291" name="页脚占位符 3"/>
          <p:cNvSpPr>
            <a:spLocks noGrp="1"/>
          </p:cNvSpPr>
          <p:nvPr>
            <p:ph type="ftr" sz="quarter" idx="4294967295"/>
          </p:nvPr>
        </p:nvSpPr>
        <p:spPr bwMode="auto">
          <a:xfrm>
            <a:off x="571472" y="6072206"/>
            <a:ext cx="8178828" cy="29684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ja-JP" sz="2000" dirty="0" smtClean="0">
                <a:ea typeface="宋体" charset="-122"/>
              </a:rPr>
              <a:t>Copyright by </a:t>
            </a:r>
            <a:r>
              <a:rPr lang="en-US" altLang="ja-JP" sz="2000" dirty="0" err="1" smtClean="0">
                <a:ea typeface="宋体" charset="-122"/>
              </a:rPr>
              <a:t>Sysmex</a:t>
            </a:r>
            <a:r>
              <a:rPr lang="en-US" altLang="ja-JP" sz="2000" dirty="0" smtClean="0">
                <a:ea typeface="宋体" charset="-122"/>
              </a:rPr>
              <a:t> Corporation . All right reserved</a:t>
            </a:r>
          </a:p>
        </p:txBody>
      </p:sp>
    </p:spTree>
    <p:extLst>
      <p:ext uri="{BB962C8B-B14F-4D97-AF65-F5344CB8AC3E}">
        <p14:creationId xmlns:p14="http://schemas.microsoft.com/office/powerpoint/2010/main" xmlns="" val="362346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09530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42910" y="571480"/>
            <a:ext cx="7956376" cy="9398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2800" b="1" u="sng" dirty="0" smtClean="0">
                <a:solidFill>
                  <a:srgbClr val="6600FF"/>
                </a:solidFill>
              </a:rPr>
              <a:t>实验室如何建立适合自己的复检规则？？</a:t>
            </a:r>
            <a:r>
              <a:rPr lang="en-US" altLang="zh-CN" sz="2800" b="1" u="sng" dirty="0" smtClean="0">
                <a:solidFill>
                  <a:srgbClr val="6600FF"/>
                </a:solidFill>
              </a:rPr>
              <a:t/>
            </a:r>
            <a:br>
              <a:rPr lang="en-US" altLang="zh-CN" sz="2800" b="1" u="sng" dirty="0" smtClean="0">
                <a:solidFill>
                  <a:srgbClr val="6600FF"/>
                </a:solidFill>
              </a:rPr>
            </a:br>
            <a:r>
              <a:rPr lang="zh-CN" altLang="en-US" sz="2800" dirty="0" smtClean="0">
                <a:solidFill>
                  <a:srgbClr val="6600FF"/>
                </a:solidFill>
              </a:rPr>
              <a:t>能够帮助复检规则</a:t>
            </a:r>
            <a:r>
              <a:rPr lang="zh-CN" altLang="en-US" sz="2800" dirty="0" smtClean="0">
                <a:solidFill>
                  <a:srgbClr val="FF0000"/>
                </a:solidFill>
              </a:rPr>
              <a:t>建立</a:t>
            </a:r>
            <a:r>
              <a:rPr lang="zh-CN" altLang="en-US" sz="2800" dirty="0" smtClean="0">
                <a:solidFill>
                  <a:srgbClr val="6600FF"/>
                </a:solidFill>
              </a:rPr>
              <a:t>和</a:t>
            </a:r>
            <a:r>
              <a:rPr lang="zh-CN" altLang="en-US" sz="2800" dirty="0" smtClean="0">
                <a:solidFill>
                  <a:srgbClr val="FF0000"/>
                </a:solidFill>
              </a:rPr>
              <a:t>验证</a:t>
            </a:r>
            <a:r>
              <a:rPr lang="zh-CN" altLang="en-US" sz="2800" dirty="0" smtClean="0">
                <a:solidFill>
                  <a:srgbClr val="6600FF"/>
                </a:solidFill>
              </a:rPr>
              <a:t>的软件</a:t>
            </a:r>
            <a:endParaRPr lang="zh-CN" altLang="en-US" sz="2800" dirty="0">
              <a:solidFill>
                <a:srgbClr val="6600FF"/>
              </a:solidFill>
            </a:endParaRPr>
          </a:p>
        </p:txBody>
      </p:sp>
      <p:sp>
        <p:nvSpPr>
          <p:cNvPr id="2" name="爆炸形 1 1"/>
          <p:cNvSpPr/>
          <p:nvPr/>
        </p:nvSpPr>
        <p:spPr>
          <a:xfrm>
            <a:off x="4283968" y="1412776"/>
            <a:ext cx="4464496" cy="1562472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u="sng" dirty="0" smtClean="0">
                <a:solidFill>
                  <a:srgbClr val="FF0000"/>
                </a:solidFill>
              </a:rPr>
              <a:t>等级医院评审、</a:t>
            </a:r>
            <a:r>
              <a:rPr lang="en-US" altLang="zh-CN" b="1" u="sng" dirty="0" smtClean="0">
                <a:solidFill>
                  <a:srgbClr val="FF0000"/>
                </a:solidFill>
              </a:rPr>
              <a:t>ISO15189</a:t>
            </a:r>
            <a:r>
              <a:rPr lang="zh-CN" altLang="en-US" b="1" u="sng" dirty="0" smtClean="0">
                <a:solidFill>
                  <a:srgbClr val="FF0000"/>
                </a:solidFill>
              </a:rPr>
              <a:t>的要求</a:t>
            </a:r>
            <a:endParaRPr lang="zh-CN" altLang="en-US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765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42076"/>
            <a:ext cx="9144000" cy="5915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组合 9"/>
          <p:cNvGrpSpPr/>
          <p:nvPr/>
        </p:nvGrpSpPr>
        <p:grpSpPr>
          <a:xfrm>
            <a:off x="149242" y="1142984"/>
            <a:ext cx="5065700" cy="5264717"/>
            <a:chOff x="428596" y="1785926"/>
            <a:chExt cx="4000528" cy="3361732"/>
          </a:xfrm>
        </p:grpSpPr>
        <p:sp>
          <p:nvSpPr>
            <p:cNvPr id="5" name="矩形 4"/>
            <p:cNvSpPr/>
            <p:nvPr/>
          </p:nvSpPr>
          <p:spPr bwMode="auto">
            <a:xfrm>
              <a:off x="428596" y="1785926"/>
              <a:ext cx="4000528" cy="335758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8596" y="4653486"/>
              <a:ext cx="4000528" cy="49417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预设</a:t>
              </a:r>
              <a:r>
                <a:rPr lang="en-US" altLang="zh-CN" sz="2000" b="1" dirty="0" smtClean="0">
                  <a:latin typeface="微软雅黑" pitchFamily="34" charset="-122"/>
                  <a:ea typeface="微软雅黑" pitchFamily="34" charset="-122"/>
                </a:rPr>
                <a:t>9</a:t>
              </a:r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套规则，让流程有标准可依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国际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41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条、国内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23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条、</a:t>
              </a:r>
              <a:r>
                <a:rPr lang="en-US" altLang="zh-CN" b="1" dirty="0" smtClean="0">
                  <a:latin typeface="微软雅黑" pitchFamily="34" charset="-122"/>
                  <a:ea typeface="微软雅黑" pitchFamily="34" charset="-122"/>
                </a:rPr>
                <a:t>27</a:t>
              </a:r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条等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8"/>
          <p:cNvGrpSpPr/>
          <p:nvPr/>
        </p:nvGrpSpPr>
        <p:grpSpPr>
          <a:xfrm>
            <a:off x="5500694" y="1142984"/>
            <a:ext cx="3357586" cy="4994165"/>
            <a:chOff x="4500562" y="1643050"/>
            <a:chExt cx="4000528" cy="3574852"/>
          </a:xfrm>
        </p:grpSpPr>
        <p:sp>
          <p:nvSpPr>
            <p:cNvPr id="7" name="矩形 6"/>
            <p:cNvSpPr/>
            <p:nvPr/>
          </p:nvSpPr>
          <p:spPr bwMode="auto">
            <a:xfrm>
              <a:off x="4500562" y="1643050"/>
              <a:ext cx="4000528" cy="335758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00562" y="4654811"/>
              <a:ext cx="4000528" cy="56309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个性化规则修改方便，让标准流程更适合医院实际情况</a:t>
              </a:r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1857356" y="398742"/>
            <a:ext cx="5715040" cy="387052"/>
          </a:xfrm>
        </p:spPr>
        <p:txBody>
          <a:bodyPr>
            <a:normAutofit fontScale="90000"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+mn-ea"/>
              </a:rPr>
              <a:t>筛选功能</a:t>
            </a:r>
            <a:r>
              <a:rPr lang="en-US" altLang="zh-CN" sz="2400" dirty="0" smtClean="0">
                <a:solidFill>
                  <a:srgbClr val="0070C0"/>
                </a:solidFill>
                <a:latin typeface="+mn-ea"/>
              </a:rPr>
              <a:t>——</a:t>
            </a:r>
            <a:r>
              <a:rPr lang="zh-CN" altLang="en-US" sz="2400" dirty="0" smtClean="0">
                <a:solidFill>
                  <a:srgbClr val="0070C0"/>
                </a:solidFill>
                <a:latin typeface="+mn-ea"/>
              </a:rPr>
              <a:t>解决复检标准设定的问题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grpSp>
        <p:nvGrpSpPr>
          <p:cNvPr id="4" name="组合 15"/>
          <p:cNvGrpSpPr/>
          <p:nvPr/>
        </p:nvGrpSpPr>
        <p:grpSpPr>
          <a:xfrm>
            <a:off x="0" y="6283435"/>
            <a:ext cx="8569858" cy="574565"/>
            <a:chOff x="216984" y="6215082"/>
            <a:chExt cx="8569858" cy="574565"/>
          </a:xfrm>
        </p:grpSpPr>
        <p:sp>
          <p:nvSpPr>
            <p:cNvPr id="13" name="矩形 12"/>
            <p:cNvSpPr/>
            <p:nvPr/>
          </p:nvSpPr>
          <p:spPr bwMode="auto">
            <a:xfrm>
              <a:off x="216984" y="6432481"/>
              <a:ext cx="4714908" cy="357166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15" name="圆角矩形标注 14"/>
            <p:cNvSpPr/>
            <p:nvPr/>
          </p:nvSpPr>
          <p:spPr bwMode="auto">
            <a:xfrm>
              <a:off x="5572132" y="6215082"/>
              <a:ext cx="3214710" cy="500066"/>
            </a:xfrm>
            <a:prstGeom prst="wedgeRoundRectCallout">
              <a:avLst>
                <a:gd name="adj1" fmla="val -70205"/>
                <a:gd name="adj2" fmla="val 33742"/>
                <a:gd name="adj3" fmla="val 16667"/>
              </a:avLst>
            </a:prstGeom>
            <a:solidFill>
              <a:schemeClr val="bg1"/>
            </a:solidFill>
            <a:ln w="2857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简单一键，专家规则就设定了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249255807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00108"/>
            <a:ext cx="5143504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918" y="404664"/>
            <a:ext cx="6436465" cy="579366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0070C0"/>
                </a:solidFill>
              </a:rPr>
              <a:t>统计功能 </a:t>
            </a:r>
            <a:r>
              <a:rPr lang="en-US" altLang="zh-CN" sz="2800" dirty="0" smtClean="0">
                <a:solidFill>
                  <a:srgbClr val="0070C0"/>
                </a:solidFill>
              </a:rPr>
              <a:t>——</a:t>
            </a:r>
            <a:r>
              <a:rPr lang="zh-CN" altLang="en-US" sz="2800" dirty="0" smtClean="0">
                <a:solidFill>
                  <a:srgbClr val="0070C0"/>
                </a:solidFill>
              </a:rPr>
              <a:t>解决标准验证问题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10400" y="6457950"/>
            <a:ext cx="2133600" cy="244475"/>
          </a:xfrm>
          <a:prstGeom prst="rect">
            <a:avLst/>
          </a:prstGeom>
        </p:spPr>
        <p:txBody>
          <a:bodyPr/>
          <a:lstStyle/>
          <a:p>
            <a:fld id="{61F5A9CA-12A1-45F2-BE8D-89F29F5A6C9A}" type="datetime1">
              <a:rPr lang="zh-CN" altLang="en-US" smtClean="0"/>
              <a:pPr/>
              <a:t>2014/10/14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 bwMode="auto">
          <a:xfrm>
            <a:off x="0" y="2214554"/>
            <a:ext cx="4857784" cy="221457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262626"/>
              </a:solidFill>
              <a:effectLst/>
              <a:latin typeface="Verdana" pitchFamily="34" charset="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357422" y="1214422"/>
            <a:ext cx="714380" cy="5000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rgbClr val="262626"/>
              </a:solidFill>
              <a:effectLst/>
              <a:latin typeface="Verdana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14282" y="4429132"/>
            <a:ext cx="4429156" cy="128586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推片率统计</a:t>
            </a:r>
            <a:r>
              <a:rPr lang="zh-CN" altLang="en-US" b="1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表：</a:t>
            </a:r>
            <a:endParaRPr lang="en-US" altLang="zh-CN" b="1" baseline="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</a:pPr>
            <a:r>
              <a:rPr kumimoji="0" lang="zh-CN" altLang="en-US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假阴性率：规则有效性评估</a:t>
            </a:r>
            <a:endParaRPr kumimoji="0" lang="en-US" altLang="zh-CN" b="1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</a:pP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复检类型及比例</a:t>
            </a:r>
            <a:r>
              <a:rPr lang="zh-CN" altLang="en-US" b="1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：复检种类及数量分析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0694" y="2143116"/>
            <a:ext cx="3643306" cy="381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矩形 17"/>
          <p:cNvSpPr/>
          <p:nvPr/>
        </p:nvSpPr>
        <p:spPr bwMode="auto">
          <a:xfrm>
            <a:off x="5357818" y="2714620"/>
            <a:ext cx="3571900" cy="71438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规则统计</a:t>
            </a:r>
            <a:r>
              <a:rPr lang="en-US" altLang="zh-CN" sz="2000" b="1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b="1" baseline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每条规则的触发比例，让调整规则更有方向性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3858426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3" descr="1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28670"/>
            <a:ext cx="9144000" cy="6041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17"/>
          <p:cNvGrpSpPr/>
          <p:nvPr/>
        </p:nvGrpSpPr>
        <p:grpSpPr>
          <a:xfrm>
            <a:off x="5857884" y="4071942"/>
            <a:ext cx="3286116" cy="1714512"/>
            <a:chOff x="-452473" y="682021"/>
            <a:chExt cx="3810028" cy="1318218"/>
          </a:xfrm>
        </p:grpSpPr>
        <p:sp>
          <p:nvSpPr>
            <p:cNvPr id="30" name="矩形 29"/>
            <p:cNvSpPr/>
            <p:nvPr/>
          </p:nvSpPr>
          <p:spPr bwMode="auto">
            <a:xfrm>
              <a:off x="-452473" y="682021"/>
              <a:ext cx="3810028" cy="131821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rgbClr val="262626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-452473" y="682021"/>
              <a:ext cx="3810028" cy="28396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触发规则，提示镜检关注内容</a:t>
              </a:r>
              <a:endPara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5781" y="209532"/>
            <a:ext cx="8532440" cy="647700"/>
          </a:xfrm>
          <a:solidFill>
            <a:schemeClr val="bg1"/>
          </a:solidFill>
        </p:spPr>
        <p:txBody>
          <a:bodyPr/>
          <a:lstStyle/>
          <a:p>
            <a:r>
              <a:rPr lang="zh-CN" altLang="en-US" sz="2800" dirty="0" smtClean="0">
                <a:solidFill>
                  <a:srgbClr val="0070C0"/>
                </a:solidFill>
              </a:rPr>
              <a:t>管理功能</a:t>
            </a:r>
            <a:r>
              <a:rPr lang="en-US" altLang="zh-CN" sz="2800" dirty="0" smtClean="0">
                <a:solidFill>
                  <a:srgbClr val="0070C0"/>
                </a:solidFill>
              </a:rPr>
              <a:t>——</a:t>
            </a:r>
            <a:r>
              <a:rPr lang="zh-CN" altLang="en-US" sz="2800" dirty="0" smtClean="0">
                <a:solidFill>
                  <a:srgbClr val="0070C0"/>
                </a:solidFill>
              </a:rPr>
              <a:t>解决筛选提示和镜检记录的问题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左箭头 10"/>
          <p:cNvSpPr/>
          <p:nvPr/>
        </p:nvSpPr>
        <p:spPr bwMode="auto">
          <a:xfrm>
            <a:off x="2214546" y="6215082"/>
            <a:ext cx="1428760" cy="785794"/>
          </a:xfrm>
          <a:prstGeom prst="leftArrow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镜检提示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" y="1643050"/>
            <a:ext cx="9144000" cy="4714908"/>
            <a:chOff x="1" y="1643050"/>
            <a:chExt cx="9144000" cy="4714908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" y="1643050"/>
              <a:ext cx="9144000" cy="4714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" name="矩形 23"/>
            <p:cNvSpPr/>
            <p:nvPr/>
          </p:nvSpPr>
          <p:spPr bwMode="auto">
            <a:xfrm>
              <a:off x="3286116" y="2357430"/>
              <a:ext cx="1643074" cy="21431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MS PGothic" pitchFamily="34" charset="-128"/>
              </a:endParaRPr>
            </a:p>
          </p:txBody>
        </p:sp>
      </p:grpSp>
      <p:sp>
        <p:nvSpPr>
          <p:cNvPr id="16" name="矩形 15"/>
          <p:cNvSpPr/>
          <p:nvPr/>
        </p:nvSpPr>
        <p:spPr bwMode="auto">
          <a:xfrm>
            <a:off x="2285984" y="857232"/>
            <a:ext cx="4572032" cy="1643074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itchFamily="34" charset="-122"/>
                <a:ea typeface="微软雅黑" pitchFamily="34" charset="-122"/>
              </a:rPr>
              <a:t>每日复检列表</a:t>
            </a:r>
            <a:endParaRPr kumimoji="0" lang="en-US" altLang="zh-CN" sz="2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、方便操作者复检记录；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、完善了流程记录，方便管理者进行监控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2571744"/>
            <a:ext cx="9144000" cy="3857652"/>
            <a:chOff x="0" y="2571744"/>
            <a:chExt cx="9144000" cy="3857652"/>
          </a:xfrm>
        </p:grpSpPr>
        <p:grpSp>
          <p:nvGrpSpPr>
            <p:cNvPr id="5" name="组合 17"/>
            <p:cNvGrpSpPr/>
            <p:nvPr/>
          </p:nvGrpSpPr>
          <p:grpSpPr>
            <a:xfrm>
              <a:off x="0" y="2643182"/>
              <a:ext cx="2357454" cy="3786214"/>
              <a:chOff x="-452473" y="682021"/>
              <a:chExt cx="3810028" cy="1318218"/>
            </a:xfrm>
          </p:grpSpPr>
          <p:sp>
            <p:nvSpPr>
              <p:cNvPr id="19" name="矩形 18"/>
              <p:cNvSpPr/>
              <p:nvPr/>
            </p:nvSpPr>
            <p:spPr bwMode="auto">
              <a:xfrm>
                <a:off x="-452473" y="682021"/>
                <a:ext cx="3810028" cy="1318218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-452473" y="682021"/>
                <a:ext cx="3810028" cy="1285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病人资料</a:t>
                </a:r>
                <a:endPara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6" name="组合 20"/>
            <p:cNvGrpSpPr/>
            <p:nvPr/>
          </p:nvGrpSpPr>
          <p:grpSpPr>
            <a:xfrm>
              <a:off x="3929058" y="2571744"/>
              <a:ext cx="3429024" cy="3786214"/>
              <a:chOff x="-452473" y="682021"/>
              <a:chExt cx="3810028" cy="1318218"/>
            </a:xfrm>
          </p:grpSpPr>
          <p:sp>
            <p:nvSpPr>
              <p:cNvPr id="22" name="矩形 21"/>
              <p:cNvSpPr/>
              <p:nvPr/>
            </p:nvSpPr>
            <p:spPr bwMode="auto">
              <a:xfrm>
                <a:off x="-452473" y="682021"/>
                <a:ext cx="3810028" cy="1318218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-452473" y="682021"/>
                <a:ext cx="3810028" cy="1285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检测结果</a:t>
                </a:r>
                <a:endPara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7" name="组合 23"/>
            <p:cNvGrpSpPr/>
            <p:nvPr/>
          </p:nvGrpSpPr>
          <p:grpSpPr>
            <a:xfrm>
              <a:off x="7429520" y="2571744"/>
              <a:ext cx="1714480" cy="3786214"/>
              <a:chOff x="-452473" y="682021"/>
              <a:chExt cx="3810028" cy="1318218"/>
            </a:xfrm>
          </p:grpSpPr>
          <p:sp>
            <p:nvSpPr>
              <p:cNvPr id="25" name="矩形 24"/>
              <p:cNvSpPr/>
              <p:nvPr/>
            </p:nvSpPr>
            <p:spPr bwMode="auto">
              <a:xfrm>
                <a:off x="-452473" y="682021"/>
                <a:ext cx="3810028" cy="1318218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-452473" y="682021"/>
                <a:ext cx="3810028" cy="1285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触发规则</a:t>
                </a:r>
                <a:endPara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8" name="组合 29"/>
            <p:cNvGrpSpPr/>
            <p:nvPr/>
          </p:nvGrpSpPr>
          <p:grpSpPr>
            <a:xfrm>
              <a:off x="2643174" y="2571744"/>
              <a:ext cx="1214446" cy="3786214"/>
              <a:chOff x="-452473" y="682021"/>
              <a:chExt cx="3810028" cy="1318218"/>
            </a:xfrm>
          </p:grpSpPr>
          <p:sp>
            <p:nvSpPr>
              <p:cNvPr id="31" name="矩形 30"/>
              <p:cNvSpPr/>
              <p:nvPr/>
            </p:nvSpPr>
            <p:spPr bwMode="auto">
              <a:xfrm>
                <a:off x="-452473" y="682021"/>
                <a:ext cx="3810028" cy="1318218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rgbClr val="262626"/>
                  </a:solidFill>
                  <a:effectLst/>
                  <a:latin typeface="Verdana" pitchFamily="34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-452473" y="682021"/>
                <a:ext cx="3810028" cy="12858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镜检记录</a:t>
                </a:r>
                <a:endParaRPr lang="zh-CN" altLang="en-US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19511239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body" idx="1"/>
          </p:nvPr>
        </p:nvSpPr>
        <p:spPr>
          <a:xfrm>
            <a:off x="755575" y="2060849"/>
            <a:ext cx="7739137" cy="2346052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、目前医学检验科血检流程存在的问题；</a:t>
            </a:r>
            <a:endParaRPr lang="en-US" altLang="zh-CN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、如何解决流程中的问题；</a:t>
            </a:r>
            <a:endParaRPr lang="en-US" altLang="zh-CN" sz="32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3</a:t>
            </a:r>
            <a:r>
              <a:rPr lang="zh-CN" altLang="en-US" sz="3200" dirty="0">
                <a:solidFill>
                  <a:srgbClr val="FF0000"/>
                </a:solidFill>
              </a:rPr>
              <a:t>、如何保证血液分析报告的</a:t>
            </a:r>
            <a:r>
              <a:rPr lang="zh-CN" altLang="en-US" sz="3200" dirty="0" smtClean="0">
                <a:solidFill>
                  <a:srgbClr val="FF0000"/>
                </a:solidFill>
              </a:rPr>
              <a:t>质量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  <a:r>
              <a:rPr lang="zh-CN" alt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、血液分析中的持续改进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3167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067944" y="2780928"/>
            <a:ext cx="4464496" cy="3888432"/>
            <a:chOff x="4572000" y="2852936"/>
            <a:chExt cx="4464496" cy="388843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852936"/>
              <a:ext cx="4464496" cy="3888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300192" y="4304129"/>
              <a:ext cx="70144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报告单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24128" y="3429000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不对吧？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84368" y="2924944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检查结果是这样！</a:t>
              </a:r>
              <a:endParaRPr lang="zh-CN" altLang="en-US" sz="14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保证</a:t>
            </a:r>
            <a:r>
              <a:rPr lang="zh-CN" altLang="en-US" sz="2800" dirty="0"/>
              <a:t>血液分析报告的</a:t>
            </a:r>
            <a:r>
              <a:rPr lang="zh-CN" altLang="en-US" sz="2800" dirty="0" smtClean="0"/>
              <a:t>质量</a:t>
            </a:r>
            <a:r>
              <a:rPr lang="en-US" altLang="zh-CN" sz="2800" dirty="0" smtClean="0"/>
              <a:t>---</a:t>
            </a:r>
            <a:br>
              <a:rPr lang="en-US" altLang="zh-CN" sz="2800" dirty="0" smtClean="0"/>
            </a:br>
            <a:r>
              <a:rPr lang="zh-CN" altLang="en-US" sz="2800" dirty="0" smtClean="0">
                <a:solidFill>
                  <a:srgbClr val="0070C0"/>
                </a:solidFill>
              </a:rPr>
              <a:t>选择适用异常样本的血液分析仪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2049" y="1412776"/>
            <a:ext cx="71287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有价值的血液分析仪要保证两点：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异常值准确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异常细胞不漏检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366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15616" y="1052736"/>
            <a:ext cx="7772400" cy="1362075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主要内容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1071538" y="2491186"/>
            <a:ext cx="6929486" cy="580624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chemeClr val="accent2"/>
                </a:solidFill>
              </a:rPr>
              <a:t>1</a:t>
            </a:r>
            <a:r>
              <a:rPr lang="zh-CN" altLang="en-US" sz="2800" b="1" dirty="0" smtClean="0">
                <a:solidFill>
                  <a:schemeClr val="accent2"/>
                </a:solidFill>
              </a:rPr>
              <a:t>、目前医学检验科血检流程存在的问题</a:t>
            </a:r>
            <a:endParaRPr lang="en-US" altLang="zh-CN" sz="2800" b="1" dirty="0" smtClean="0">
              <a:solidFill>
                <a:schemeClr val="accent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71538" y="3286124"/>
            <a:ext cx="6072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r>
              <a:rPr lang="en-US" altLang="zh-CN" sz="2800" b="1" dirty="0" smtClean="0">
                <a:solidFill>
                  <a:srgbClr val="C0504D"/>
                </a:solidFill>
                <a:latin typeface="Franklin Gothic Medium"/>
                <a:ea typeface="微软雅黑"/>
              </a:rPr>
              <a:t>2</a:t>
            </a:r>
            <a:r>
              <a:rPr lang="zh-CN" altLang="en-US" sz="2800" b="1" dirty="0" smtClean="0">
                <a:solidFill>
                  <a:srgbClr val="C0504D"/>
                </a:solidFill>
                <a:latin typeface="Franklin Gothic Medium"/>
                <a:ea typeface="微软雅黑"/>
              </a:rPr>
              <a:t>、如何解决流程中的问题</a:t>
            </a:r>
            <a:endParaRPr lang="en-US" altLang="zh-CN" sz="2800" b="1" dirty="0" smtClean="0">
              <a:solidFill>
                <a:srgbClr val="C0504D"/>
              </a:solidFill>
              <a:latin typeface="Franklin Gothic Medium"/>
              <a:ea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2506" y="4048788"/>
            <a:ext cx="623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C0504D"/>
                </a:solidFill>
                <a:latin typeface="Franklin Gothic Medium"/>
                <a:ea typeface="微软雅黑"/>
              </a:rPr>
              <a:t>3</a:t>
            </a:r>
            <a:r>
              <a:rPr lang="zh-CN" altLang="en-US" sz="2800" b="1" dirty="0" smtClean="0">
                <a:solidFill>
                  <a:srgbClr val="C0504D"/>
                </a:solidFill>
                <a:latin typeface="Franklin Gothic Medium"/>
                <a:ea typeface="微软雅黑"/>
              </a:rPr>
              <a:t>、如何保证血液分析报告的质量</a:t>
            </a:r>
          </a:p>
        </p:txBody>
      </p:sp>
      <p:sp>
        <p:nvSpPr>
          <p:cNvPr id="9" name="矩形 8"/>
          <p:cNvSpPr/>
          <p:nvPr/>
        </p:nvSpPr>
        <p:spPr>
          <a:xfrm>
            <a:off x="1052506" y="4786322"/>
            <a:ext cx="62341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C0504D"/>
                </a:solidFill>
                <a:latin typeface="Franklin Gothic Medium"/>
                <a:ea typeface="微软雅黑"/>
              </a:rPr>
              <a:t>4</a:t>
            </a:r>
            <a:r>
              <a:rPr lang="zh-CN" altLang="en-US" sz="2800" b="1" dirty="0" smtClean="0">
                <a:solidFill>
                  <a:srgbClr val="C0504D"/>
                </a:solidFill>
                <a:latin typeface="Franklin Gothic Medium"/>
                <a:ea typeface="微软雅黑"/>
              </a:rPr>
              <a:t>、血液分析中的持续改进</a:t>
            </a:r>
          </a:p>
        </p:txBody>
      </p:sp>
    </p:spTree>
    <p:extLst>
      <p:ext uri="{BB962C8B-B14F-4D97-AF65-F5344CB8AC3E}">
        <p14:creationId xmlns:p14="http://schemas.microsoft.com/office/powerpoint/2010/main" xmlns="" val="342002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 fontScale="90000"/>
          </a:bodyPr>
          <a:lstStyle/>
          <a:p>
            <a:r>
              <a:rPr lang="zh-CN" altLang="en-US" sz="4000" dirty="0" smtClean="0"/>
              <a:t>规避实验室风险</a:t>
            </a:r>
            <a:r>
              <a:rPr lang="en-US" altLang="zh-CN" sz="4000" dirty="0" smtClean="0"/>
              <a:t>---</a:t>
            </a:r>
            <a:r>
              <a:rPr lang="zh-CN" altLang="en-US" sz="4000" dirty="0" smtClean="0"/>
              <a:t>关注低水平血象的检测</a:t>
            </a:r>
            <a:endParaRPr lang="zh-CN" altLang="en-US" sz="4000" dirty="0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zh-CN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◇</a:t>
            </a:r>
            <a:r>
              <a:rPr lang="zh-CN" altLang="en-US"/>
              <a:t>白细胞减低（中性粒细胞减低）</a:t>
            </a:r>
          </a:p>
          <a:p>
            <a:pPr>
              <a:buFontTx/>
              <a:buNone/>
            </a:pP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◇</a:t>
            </a:r>
            <a:r>
              <a:rPr lang="zh-CN" altLang="en-US"/>
              <a:t>红细胞和血红蛋白减低</a:t>
            </a:r>
          </a:p>
          <a:p>
            <a:pPr>
              <a:buFontTx/>
              <a:buNone/>
            </a:pPr>
            <a:r>
              <a:rPr lang="zh-CN" altLang="en-US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◇</a:t>
            </a:r>
            <a:r>
              <a:rPr lang="zh-CN" altLang="en-US"/>
              <a:t>血小板减低</a:t>
            </a:r>
          </a:p>
          <a:p>
            <a:pPr>
              <a:buFontTx/>
              <a:buNone/>
            </a:pPr>
            <a:endParaRPr lang="zh-CN" altLang="en-US"/>
          </a:p>
          <a:p>
            <a:pPr>
              <a:buFontTx/>
              <a:buNone/>
            </a:pPr>
            <a:r>
              <a:rPr lang="zh-CN" altLang="en-US"/>
              <a:t>    白细胞和血小板减低的患者</a:t>
            </a:r>
          </a:p>
          <a:p>
            <a:pPr>
              <a:buFontTx/>
              <a:buNone/>
            </a:pPr>
            <a:r>
              <a:rPr lang="zh-CN" altLang="en-US"/>
              <a:t>    </a:t>
            </a:r>
            <a:r>
              <a:rPr lang="en-US" altLang="zh-CN"/>
              <a:t>…</a:t>
            </a:r>
            <a:r>
              <a:rPr lang="zh-CN" altLang="en-US"/>
              <a:t>患者常处于危急状态</a:t>
            </a:r>
          </a:p>
        </p:txBody>
      </p:sp>
      <p:pic>
        <p:nvPicPr>
          <p:cNvPr id="116740" name="Picture 4" descr="j03052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581525"/>
            <a:ext cx="113823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470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/>
          </p:cNvSpPr>
          <p:nvPr/>
        </p:nvSpPr>
        <p:spPr bwMode="auto">
          <a:xfrm>
            <a:off x="533400" y="762000"/>
            <a:ext cx="815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/>
          <a:p>
            <a:pPr algn="ctr">
              <a:defRPr/>
            </a:pPr>
            <a:r>
              <a:rPr lang="en-US" altLang="zh-CN" sz="4000" dirty="0" err="1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Sysmex</a:t>
            </a:r>
            <a:r>
              <a:rPr lang="zh-CN" altLang="en-US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血液分析技术的持续改进</a:t>
            </a:r>
          </a:p>
        </p:txBody>
      </p:sp>
      <p:sp>
        <p:nvSpPr>
          <p:cNvPr id="40963" name="Rectangle 30"/>
          <p:cNvSpPr>
            <a:spLocks noChangeArrowheads="1"/>
          </p:cNvSpPr>
          <p:nvPr/>
        </p:nvSpPr>
        <p:spPr bwMode="auto">
          <a:xfrm>
            <a:off x="1295400" y="2667000"/>
            <a:ext cx="495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三系幼稚细胞定量报告</a:t>
            </a:r>
          </a:p>
        </p:txBody>
      </p:sp>
      <p:sp>
        <p:nvSpPr>
          <p:cNvPr id="40964" name="Rectangle 31"/>
          <p:cNvSpPr>
            <a:spLocks noChangeArrowheads="1"/>
          </p:cNvSpPr>
          <p:nvPr/>
        </p:nvSpPr>
        <p:spPr bwMode="auto">
          <a:xfrm>
            <a:off x="1295400" y="3352800"/>
            <a:ext cx="426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低值计数的技术</a:t>
            </a:r>
          </a:p>
        </p:txBody>
      </p:sp>
      <p:sp>
        <p:nvSpPr>
          <p:cNvPr id="40965" name="Rectangle 32"/>
          <p:cNvSpPr>
            <a:spLocks noChangeArrowheads="1"/>
          </p:cNvSpPr>
          <p:nvPr/>
        </p:nvSpPr>
        <p:spPr bwMode="auto">
          <a:xfrm>
            <a:off x="1295400" y="4114800"/>
            <a:ext cx="426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altLang="zh-CN" sz="3200">
                <a:ea typeface="隶书" pitchFamily="49" charset="-122"/>
              </a:rPr>
              <a:t>3R</a:t>
            </a:r>
            <a:r>
              <a:rPr lang="zh-CN" altLang="en-US" sz="3200">
                <a:ea typeface="隶书" pitchFamily="49" charset="-122"/>
              </a:rPr>
              <a:t>技术</a:t>
            </a:r>
          </a:p>
        </p:txBody>
      </p:sp>
      <p:sp>
        <p:nvSpPr>
          <p:cNvPr id="3" name="标题 1"/>
          <p:cNvSpPr>
            <a:spLocks/>
          </p:cNvSpPr>
          <p:nvPr/>
        </p:nvSpPr>
        <p:spPr bwMode="auto">
          <a:xfrm>
            <a:off x="304800" y="1828800"/>
            <a:ext cx="815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/>
          <a:p>
            <a:pPr algn="ctr">
              <a:defRPr/>
            </a:pPr>
            <a:r>
              <a:rPr lang="en-US" altLang="zh-CN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XN</a:t>
            </a:r>
            <a:r>
              <a:rPr lang="zh-CN" altLang="en-US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分析技术里程碑：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ChangeArrowheads="1"/>
          </p:cNvSpPr>
          <p:nvPr/>
        </p:nvSpPr>
        <p:spPr bwMode="auto">
          <a:xfrm>
            <a:off x="609600" y="1600200"/>
            <a:ext cx="7010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5000"/>
              </a:lnSpc>
              <a:buClr>
                <a:schemeClr val="tx2"/>
              </a:buClr>
            </a:pPr>
            <a:r>
              <a:rPr lang="zh-CN" altLang="en-US" sz="3200">
                <a:ea typeface="隶书" pitchFamily="49" charset="-122"/>
              </a:rPr>
              <a:t>幼稚细胞定量报告：</a:t>
            </a:r>
          </a:p>
          <a:p>
            <a:pPr marL="342900" indent="-342900">
              <a:lnSpc>
                <a:spcPct val="85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 </a:t>
            </a:r>
            <a:r>
              <a:rPr lang="en-US" altLang="zh-CN" sz="3200">
                <a:ea typeface="隶书" pitchFamily="49" charset="-122"/>
              </a:rPr>
              <a:t>NRBC</a:t>
            </a:r>
            <a:r>
              <a:rPr lang="zh-CN" altLang="en-US" sz="3200">
                <a:ea typeface="隶书" pitchFamily="49" charset="-122"/>
              </a:rPr>
              <a:t>定量计数</a:t>
            </a:r>
          </a:p>
          <a:p>
            <a:pPr marL="342900" indent="-342900">
              <a:lnSpc>
                <a:spcPct val="85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红系幼稚细胞：</a:t>
            </a:r>
            <a:r>
              <a:rPr lang="en-US" altLang="zh-CN" sz="3200">
                <a:ea typeface="隶书" pitchFamily="49" charset="-122"/>
              </a:rPr>
              <a:t>RET</a:t>
            </a:r>
            <a:r>
              <a:rPr lang="zh-CN" altLang="en-US" sz="3200">
                <a:ea typeface="隶书" pitchFamily="49" charset="-122"/>
              </a:rPr>
              <a:t>、</a:t>
            </a:r>
            <a:r>
              <a:rPr lang="en-US" altLang="zh-CN" sz="3200">
                <a:ea typeface="隶书" pitchFamily="49" charset="-122"/>
              </a:rPr>
              <a:t>IRF</a:t>
            </a:r>
            <a:r>
              <a:rPr lang="zh-CN" altLang="en-US" sz="3200">
                <a:ea typeface="隶书" pitchFamily="49" charset="-122"/>
              </a:rPr>
              <a:t>、</a:t>
            </a:r>
            <a:r>
              <a:rPr lang="en-US" altLang="zh-CN" sz="3200">
                <a:ea typeface="隶书" pitchFamily="49" charset="-122"/>
              </a:rPr>
              <a:t>Ret-he</a:t>
            </a:r>
          </a:p>
          <a:p>
            <a:pPr marL="342900" indent="-342900">
              <a:lnSpc>
                <a:spcPct val="85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白系幼稚细胞：</a:t>
            </a:r>
            <a:r>
              <a:rPr lang="en-US" altLang="zh-CN" sz="3200">
                <a:ea typeface="隶书" pitchFamily="49" charset="-122"/>
              </a:rPr>
              <a:t>IG</a:t>
            </a:r>
            <a:r>
              <a:rPr lang="zh-CN" altLang="en-US" sz="3200">
                <a:ea typeface="隶书" pitchFamily="49" charset="-122"/>
              </a:rPr>
              <a:t>定量</a:t>
            </a:r>
          </a:p>
          <a:p>
            <a:pPr marL="342900" indent="-342900">
              <a:lnSpc>
                <a:spcPct val="85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幼稚血小板：</a:t>
            </a:r>
            <a:r>
              <a:rPr lang="en-US" altLang="zh-CN" sz="3200">
                <a:ea typeface="隶书" pitchFamily="49" charset="-122"/>
              </a:rPr>
              <a:t>IPF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914400"/>
            <a:ext cx="68580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048000"/>
            <a:ext cx="8077200" cy="275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1900" y="1071546"/>
            <a:ext cx="7212500" cy="5080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3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31938"/>
            <a:ext cx="85344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665538"/>
            <a:ext cx="8534400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3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2" y="857232"/>
            <a:ext cx="7762900" cy="337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64" name="Picture 4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0" y="1981200"/>
            <a:ext cx="7772400" cy="433228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/>
          </p:cNvSpPr>
          <p:nvPr/>
        </p:nvSpPr>
        <p:spPr bwMode="auto">
          <a:xfrm>
            <a:off x="304800" y="457200"/>
            <a:ext cx="815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低值计数的技术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857356" y="1142984"/>
            <a:ext cx="5072098" cy="5105400"/>
            <a:chOff x="3024" y="912"/>
            <a:chExt cx="2730" cy="3216"/>
          </a:xfrm>
        </p:grpSpPr>
        <p:sp>
          <p:nvSpPr>
            <p:cNvPr id="49158" name="TextBox 6"/>
            <p:cNvSpPr txBox="1">
              <a:spLocks noChangeArrowheads="1"/>
            </p:cNvSpPr>
            <p:nvPr/>
          </p:nvSpPr>
          <p:spPr bwMode="auto">
            <a:xfrm>
              <a:off x="3024" y="912"/>
              <a:ext cx="24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>
                  <a:latin typeface="隶书" pitchFamily="49" charset="-122"/>
                  <a:ea typeface="隶书" pitchFamily="49" charset="-122"/>
                </a:rPr>
                <a:t>解决低值血小板问题</a:t>
              </a:r>
            </a:p>
          </p:txBody>
        </p:sp>
        <p:sp>
          <p:nvSpPr>
            <p:cNvPr id="49159" name="Line 19"/>
            <p:cNvSpPr>
              <a:spLocks noChangeShapeType="1"/>
            </p:cNvSpPr>
            <p:nvPr/>
          </p:nvSpPr>
          <p:spPr bwMode="auto">
            <a:xfrm>
              <a:off x="4272" y="1152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9160" name="Picture 1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120" y="1398"/>
              <a:ext cx="2634" cy="2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/>
          </p:cNvSpPr>
          <p:nvPr/>
        </p:nvSpPr>
        <p:spPr bwMode="auto">
          <a:xfrm>
            <a:off x="304800" y="457200"/>
            <a:ext cx="8153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effectLst>
                  <a:outerShdw blurRad="38100" dist="38100" dir="2700000" algn="tl">
                    <a:srgbClr val="000000"/>
                  </a:outerShdw>
                </a:effectLst>
                <a:ea typeface="隶书" pitchFamily="49" charset="-122"/>
              </a:rPr>
              <a:t>低值计数的技术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857356" y="1071546"/>
            <a:ext cx="5786478" cy="5181600"/>
            <a:chOff x="3022" y="816"/>
            <a:chExt cx="2738" cy="3264"/>
          </a:xfrm>
        </p:grpSpPr>
        <p:sp>
          <p:nvSpPr>
            <p:cNvPr id="50182" name="TextBox 16"/>
            <p:cNvSpPr txBox="1">
              <a:spLocks noChangeArrowheads="1"/>
            </p:cNvSpPr>
            <p:nvPr/>
          </p:nvSpPr>
          <p:spPr bwMode="auto">
            <a:xfrm>
              <a:off x="3073" y="816"/>
              <a:ext cx="24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>
                  <a:latin typeface="隶书" pitchFamily="49" charset="-122"/>
                  <a:ea typeface="隶书" pitchFamily="49" charset="-122"/>
                </a:rPr>
                <a:t>解决低值白细胞问题</a:t>
              </a:r>
            </a:p>
          </p:txBody>
        </p:sp>
        <p:graphicFrame>
          <p:nvGraphicFramePr>
            <p:cNvPr id="8" name="图示 7"/>
            <p:cNvGraphicFramePr/>
            <p:nvPr/>
          </p:nvGraphicFramePr>
          <p:xfrm>
            <a:off x="3046" y="1311"/>
            <a:ext cx="2586" cy="272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0184" name="Line 9"/>
            <p:cNvSpPr>
              <a:spLocks noChangeShapeType="1"/>
            </p:cNvSpPr>
            <p:nvPr/>
          </p:nvSpPr>
          <p:spPr bwMode="auto">
            <a:xfrm>
              <a:off x="4320" y="10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549" name="Group 29"/>
          <p:cNvGraphicFramePr>
            <a:graphicFrameLocks noGrp="1"/>
          </p:cNvGraphicFramePr>
          <p:nvPr/>
        </p:nvGraphicFramePr>
        <p:xfrm>
          <a:off x="500033" y="2280377"/>
          <a:ext cx="5286413" cy="4101375"/>
        </p:xfrm>
        <a:graphic>
          <a:graphicData uri="http://schemas.openxmlformats.org/drawingml/2006/table">
            <a:tbl>
              <a:tblPr/>
              <a:tblGrid>
                <a:gridCol w="1038602"/>
                <a:gridCol w="2086961"/>
                <a:gridCol w="2160850"/>
              </a:tblGrid>
              <a:tr h="33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类型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触发原因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复检内容</a:t>
                      </a:r>
                      <a:endParaRPr kumimoji="0" lang="zh-CN" alt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0064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Repeat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检测过程中，仪器动作异常（故障）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重新执行初检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9658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Rerun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结果低可信度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在保留初检结果的同时再次分析样本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15410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Reflex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某项结果因干扰或异常细胞出现引起低可信度结果</a:t>
                      </a:r>
                      <a:endParaRPr kumimoji="0" lang="zh-CN" alt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隶书" pitchFamily="49" charset="-122"/>
                          <a:ea typeface="隶书" pitchFamily="49" charset="-122"/>
                        </a:rPr>
                        <a:t>初检结果提示应测试更多参数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隶书" pitchFamily="49" charset="-122"/>
                        <a:ea typeface="隶书" pitchFamily="49" charset="-122"/>
                        <a:cs typeface="Times New Roman" pitchFamily="18" charset="0"/>
                      </a:endParaRPr>
                    </a:p>
                  </a:txBody>
                  <a:tcPr marL="39385" marR="39385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51224" name="内容占位符 2"/>
          <p:cNvSpPr>
            <a:spLocks/>
          </p:cNvSpPr>
          <p:nvPr/>
        </p:nvSpPr>
        <p:spPr bwMode="auto">
          <a:xfrm>
            <a:off x="762000" y="357166"/>
            <a:ext cx="7924800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Clr>
                <a:schemeClr val="tx2"/>
              </a:buClr>
            </a:pPr>
            <a:r>
              <a:rPr lang="en-US" altLang="zh-CN" sz="3600" dirty="0">
                <a:latin typeface="隶书" pitchFamily="49" charset="-122"/>
                <a:ea typeface="隶书" pitchFamily="49" charset="-122"/>
              </a:rPr>
              <a:t>3R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：是指</a:t>
            </a:r>
            <a:r>
              <a:rPr lang="en-US" altLang="zh-CN" sz="3600" dirty="0">
                <a:latin typeface="隶书" pitchFamily="49" charset="-122"/>
                <a:ea typeface="隶书" pitchFamily="49" charset="-122"/>
              </a:rPr>
              <a:t>XN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系列的三个自动复检方式</a:t>
            </a:r>
          </a:p>
          <a:p>
            <a:pPr marL="342900" indent="-342900">
              <a:buClr>
                <a:schemeClr val="tx2"/>
              </a:buClr>
              <a:buFontTx/>
              <a:buChar char="•"/>
            </a:pP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仪器可以根据规则判定结果，执行［</a:t>
            </a:r>
            <a:r>
              <a:rPr lang="en-US" altLang="zh-CN" sz="2800" dirty="0">
                <a:latin typeface="隶书" pitchFamily="49" charset="-122"/>
                <a:ea typeface="隶书" pitchFamily="49" charset="-122"/>
              </a:rPr>
              <a:t>Repeat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］分析、［</a:t>
            </a:r>
            <a:r>
              <a:rPr lang="en-US" altLang="zh-CN" sz="2800" dirty="0">
                <a:latin typeface="隶书" pitchFamily="49" charset="-122"/>
                <a:ea typeface="隶书" pitchFamily="49" charset="-122"/>
              </a:rPr>
              <a:t>Rerun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］分析、［</a:t>
            </a:r>
            <a:r>
              <a:rPr lang="en-US" altLang="zh-CN" sz="2800" dirty="0">
                <a:latin typeface="隶书" pitchFamily="49" charset="-122"/>
                <a:ea typeface="隶书" pitchFamily="49" charset="-122"/>
              </a:rPr>
              <a:t>Reflex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］分析以获得第二次分析结果。</a:t>
            </a:r>
          </a:p>
        </p:txBody>
      </p:sp>
      <p:pic>
        <p:nvPicPr>
          <p:cNvPr id="107550" name="Picture 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322" y="2440072"/>
            <a:ext cx="3071834" cy="394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143000"/>
            <a:ext cx="45053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14750" y="3457575"/>
            <a:ext cx="5429250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457200" y="228600"/>
            <a:ext cx="8243888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  <a:cs typeface="ヒラギノ角ゴ Pro W3"/>
              </a:rPr>
              <a:t>红细胞碎片综合征中的血小板干扰</a:t>
            </a:r>
            <a:endParaRPr lang="ja-JP" altLang="en-US" sz="3600">
              <a:effectLst>
                <a:outerShdw blurRad="38100" dist="38100" dir="2700000" algn="tl">
                  <a:srgbClr val="000000"/>
                </a:outerShdw>
              </a:effectLst>
              <a:latin typeface="隶书" pitchFamily="49" charset="-122"/>
              <a:ea typeface="隶书" pitchFamily="49" charset="-122"/>
              <a:cs typeface="ヒラギノ角ゴ Pro W3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" y="4343400"/>
            <a:ext cx="3048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  <a:cs typeface="ヒラギノ角ゴ Pro W3"/>
              </a:rPr>
              <a:t>以往工作流程</a:t>
            </a:r>
            <a:endParaRPr lang="ja-JP" altLang="en-US" sz="3600">
              <a:effectLst>
                <a:outerShdw blurRad="38100" dist="38100" dir="2700000" algn="tl">
                  <a:srgbClr val="000000"/>
                </a:outerShdw>
              </a:effectLst>
              <a:latin typeface="隶书" pitchFamily="49" charset="-122"/>
              <a:ea typeface="隶书" pitchFamily="49" charset="-122"/>
              <a:cs typeface="ヒラギノ角ゴ Pro W3"/>
            </a:endParaRPr>
          </a:p>
        </p:txBody>
      </p:sp>
      <p:sp>
        <p:nvSpPr>
          <p:cNvPr id="52230" name="Line 9"/>
          <p:cNvSpPr>
            <a:spLocks noChangeShapeType="1"/>
          </p:cNvSpPr>
          <p:nvPr/>
        </p:nvSpPr>
        <p:spPr bwMode="auto">
          <a:xfrm flipV="1">
            <a:off x="1828800" y="4114800"/>
            <a:ext cx="0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486400" y="1752600"/>
            <a:ext cx="3048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zh-CN" sz="3600"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  <a:cs typeface="ヒラギノ角ゴ Pro W3"/>
              </a:rPr>
              <a:t>3R</a:t>
            </a: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  <a:cs typeface="ヒラギノ角ゴ Pro W3"/>
              </a:rPr>
              <a:t>工作流程</a:t>
            </a:r>
            <a:endParaRPr lang="ja-JP" altLang="en-US" sz="3600">
              <a:effectLst>
                <a:outerShdw blurRad="38100" dist="38100" dir="2700000" algn="tl">
                  <a:srgbClr val="000000"/>
                </a:outerShdw>
              </a:effectLst>
              <a:latin typeface="隶书" pitchFamily="49" charset="-122"/>
              <a:ea typeface="隶书" pitchFamily="49" charset="-122"/>
              <a:cs typeface="ヒラギノ角ゴ Pro W3"/>
            </a:endParaRPr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>
            <a:off x="6705600" y="2590800"/>
            <a:ext cx="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08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75697" y="1772816"/>
            <a:ext cx="7811145" cy="2634085"/>
          </a:xfrm>
        </p:spPr>
        <p:txBody>
          <a:bodyPr/>
          <a:lstStyle/>
          <a:p>
            <a:r>
              <a:rPr lang="en-US" altLang="zh-CN" sz="3200" dirty="0">
                <a:solidFill>
                  <a:srgbClr val="FF0000"/>
                </a:solidFill>
              </a:rPr>
              <a:t>1</a:t>
            </a:r>
            <a:r>
              <a:rPr lang="zh-CN" altLang="en-US" sz="3200" dirty="0">
                <a:solidFill>
                  <a:srgbClr val="FF0000"/>
                </a:solidFill>
              </a:rPr>
              <a:t>、目前医学检验科血检流程存在的</a:t>
            </a:r>
            <a:r>
              <a:rPr lang="zh-CN" altLang="en-US" sz="3200" dirty="0" smtClean="0">
                <a:solidFill>
                  <a:srgbClr val="FF0000"/>
                </a:solidFill>
              </a:rPr>
              <a:t>问题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、如何解决流程中的问题；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、如何保证血液分析报告的质量。</a:t>
            </a:r>
          </a:p>
          <a:p>
            <a:r>
              <a:rPr lang="en-US" altLang="zh-CN" sz="3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  <a:r>
              <a:rPr lang="zh-CN" alt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、血液分析中的持续改进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5548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2"/>
          <p:cNvSpPr txBox="1">
            <a:spLocks/>
          </p:cNvSpPr>
          <p:nvPr/>
        </p:nvSpPr>
        <p:spPr>
          <a:xfrm>
            <a:off x="755575" y="2060849"/>
            <a:ext cx="7739137" cy="2346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、目前医学检验科血检流程存在的问题；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、如何解决流程中的问题；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3</a:t>
            </a:r>
            <a:r>
              <a:rPr lang="zh-CN" altLang="en-US" sz="3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</a:rPr>
              <a:t>、如何保证血液分析报告的质量</a:t>
            </a:r>
            <a:endParaRPr lang="en-US" altLang="zh-CN" sz="3200" dirty="0" smtClean="0">
              <a:solidFill>
                <a:schemeClr val="bg2">
                  <a:lumMod val="60000"/>
                  <a:lumOff val="40000"/>
                </a:schemeClr>
              </a:solidFill>
              <a:latin typeface="+mn-lt"/>
              <a:ea typeface="+mn-ea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200" dirty="0" smtClean="0">
                <a:solidFill>
                  <a:srgbClr val="FF0000"/>
                </a:solidFill>
                <a:latin typeface="+mn-lt"/>
                <a:ea typeface="+mn-ea"/>
              </a:rPr>
              <a:t>4</a:t>
            </a:r>
            <a:r>
              <a:rPr lang="zh-CN" altLang="en-US" sz="3200" dirty="0" smtClean="0">
                <a:solidFill>
                  <a:srgbClr val="FF0000"/>
                </a:solidFill>
                <a:latin typeface="+mn-lt"/>
                <a:ea typeface="+mn-ea"/>
              </a:rPr>
              <a:t>、血液分析中的持续改进</a:t>
            </a:r>
            <a:endParaRPr lang="zh-CN" altLang="en-US" sz="32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457200" y="1295400"/>
            <a:ext cx="8229600" cy="242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Clr>
                <a:schemeClr val="tx2"/>
              </a:buClr>
              <a:defRPr/>
            </a:pPr>
            <a:r>
              <a:rPr lang="en-US" altLang="zh-CN" sz="3200" dirty="0"/>
              <a:t>ISO 15189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医学实验室质量管理体系</a:t>
            </a:r>
          </a:p>
          <a:p>
            <a:pPr marL="609600" indent="-609600">
              <a:spcBef>
                <a:spcPct val="20000"/>
              </a:spcBef>
              <a:buClr>
                <a:schemeClr val="tx2"/>
              </a:buClr>
              <a:defRPr/>
            </a:pPr>
            <a:r>
              <a:rPr lang="zh-CN" altLang="en-US" sz="32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   </a:t>
            </a: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在质量方针和目标之下</a:t>
            </a:r>
          </a:p>
          <a:p>
            <a:pPr marL="609600" indent="-609600">
              <a:spcBef>
                <a:spcPct val="20000"/>
              </a:spcBef>
              <a:buClr>
                <a:schemeClr val="tx2"/>
              </a:buClr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   一组相互管理或相互作用要素的集合</a:t>
            </a:r>
          </a:p>
        </p:txBody>
      </p:sp>
      <p:cxnSp>
        <p:nvCxnSpPr>
          <p:cNvPr id="30723" name="_s139271"/>
          <p:cNvCxnSpPr>
            <a:cxnSpLocks noChangeShapeType="1"/>
          </p:cNvCxnSpPr>
          <p:nvPr/>
        </p:nvCxnSpPr>
        <p:spPr bwMode="auto">
          <a:xfrm rot="10800000">
            <a:off x="4191000" y="4800600"/>
            <a:ext cx="504825" cy="647700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30724" name="_s139272"/>
          <p:cNvCxnSpPr>
            <a:cxnSpLocks noChangeShapeType="1"/>
          </p:cNvCxnSpPr>
          <p:nvPr/>
        </p:nvCxnSpPr>
        <p:spPr bwMode="auto">
          <a:xfrm flipV="1">
            <a:off x="3810000" y="4191000"/>
            <a:ext cx="374650" cy="1266825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30725" name="_s139277"/>
          <p:cNvSpPr>
            <a:spLocks noChangeArrowheads="1"/>
          </p:cNvSpPr>
          <p:nvPr/>
        </p:nvSpPr>
        <p:spPr bwMode="auto">
          <a:xfrm>
            <a:off x="3048000" y="4114800"/>
            <a:ext cx="2190750" cy="60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kumimoji="1" lang="zh-CN" altLang="en-US" sz="3600">
                <a:latin typeface="Times New Roman" pitchFamily="18" charset="0"/>
                <a:ea typeface="隶书" pitchFamily="49" charset="-122"/>
              </a:rPr>
              <a:t>质量目标</a:t>
            </a:r>
          </a:p>
        </p:txBody>
      </p:sp>
      <p:sp>
        <p:nvSpPr>
          <p:cNvPr id="30726" name="_s139280"/>
          <p:cNvSpPr>
            <a:spLocks noChangeArrowheads="1"/>
          </p:cNvSpPr>
          <p:nvPr/>
        </p:nvSpPr>
        <p:spPr bwMode="auto">
          <a:xfrm>
            <a:off x="1371600" y="4876800"/>
            <a:ext cx="2540000" cy="106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kumimoji="1" lang="zh-CN" altLang="en-US" sz="3600">
                <a:latin typeface="Times New Roman" pitchFamily="18" charset="0"/>
                <a:ea typeface="隶书" pitchFamily="49" charset="-122"/>
              </a:rPr>
              <a:t>管理要素</a:t>
            </a:r>
          </a:p>
          <a:p>
            <a:pPr algn="ctr"/>
            <a:r>
              <a:rPr kumimoji="1" lang="zh-CN" altLang="en-US" sz="3600">
                <a:latin typeface="Times New Roman" pitchFamily="18" charset="0"/>
                <a:ea typeface="隶书" pitchFamily="49" charset="-122"/>
              </a:rPr>
              <a:t>（</a:t>
            </a:r>
            <a:r>
              <a:rPr kumimoji="1" lang="en-US" altLang="zh-CN" sz="3600">
                <a:latin typeface="Times New Roman" pitchFamily="18" charset="0"/>
                <a:ea typeface="隶书" pitchFamily="49" charset="-122"/>
              </a:rPr>
              <a:t>15</a:t>
            </a:r>
            <a:r>
              <a:rPr kumimoji="1" lang="zh-CN" altLang="en-US" sz="3600">
                <a:latin typeface="Times New Roman" pitchFamily="18" charset="0"/>
                <a:ea typeface="隶书" pitchFamily="49" charset="-122"/>
              </a:rPr>
              <a:t>条）</a:t>
            </a:r>
          </a:p>
        </p:txBody>
      </p:sp>
      <p:sp>
        <p:nvSpPr>
          <p:cNvPr id="30727" name="_s139281"/>
          <p:cNvSpPr>
            <a:spLocks noChangeArrowheads="1"/>
          </p:cNvSpPr>
          <p:nvPr/>
        </p:nvSpPr>
        <p:spPr bwMode="auto">
          <a:xfrm>
            <a:off x="4724400" y="4876800"/>
            <a:ext cx="2590800" cy="1143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kumimoji="1" lang="zh-CN" altLang="en-US" sz="3600">
                <a:latin typeface="Times New Roman" pitchFamily="18" charset="0"/>
                <a:ea typeface="隶书" pitchFamily="49" charset="-122"/>
              </a:rPr>
              <a:t>技术要素</a:t>
            </a:r>
          </a:p>
          <a:p>
            <a:pPr algn="ctr"/>
            <a:r>
              <a:rPr kumimoji="1" lang="zh-CN" altLang="en-US" sz="3600">
                <a:latin typeface="Times New Roman" pitchFamily="18" charset="0"/>
                <a:ea typeface="隶书" pitchFamily="49" charset="-122"/>
              </a:rPr>
              <a:t>（</a:t>
            </a:r>
            <a:r>
              <a:rPr kumimoji="1" lang="en-US" altLang="zh-CN" sz="3600">
                <a:latin typeface="Times New Roman" pitchFamily="18" charset="0"/>
                <a:ea typeface="隶书" pitchFamily="49" charset="-122"/>
              </a:rPr>
              <a:t>10</a:t>
            </a:r>
            <a:r>
              <a:rPr kumimoji="1" lang="zh-CN" altLang="en-US" sz="3600">
                <a:latin typeface="Times New Roman" pitchFamily="18" charset="0"/>
                <a:ea typeface="隶书" pitchFamily="49" charset="-122"/>
              </a:rPr>
              <a:t>条）</a:t>
            </a:r>
          </a:p>
        </p:txBody>
      </p:sp>
      <p:sp>
        <p:nvSpPr>
          <p:cNvPr id="30728" name="Text Box 11"/>
          <p:cNvSpPr txBox="1">
            <a:spLocks noChangeArrowheads="1"/>
          </p:cNvSpPr>
          <p:nvPr/>
        </p:nvSpPr>
        <p:spPr bwMode="auto">
          <a:xfrm>
            <a:off x="5257800" y="60960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隶书" pitchFamily="49" charset="-122"/>
              </a:rPr>
              <a:t>各专业应用说明</a:t>
            </a:r>
          </a:p>
        </p:txBody>
      </p:sp>
      <p:sp>
        <p:nvSpPr>
          <p:cNvPr id="15372" name="AutoShape 12"/>
          <p:cNvSpPr>
            <a:spLocks noChangeArrowheads="1"/>
          </p:cNvSpPr>
          <p:nvPr/>
        </p:nvSpPr>
        <p:spPr bwMode="auto">
          <a:xfrm>
            <a:off x="6172200" y="2971800"/>
            <a:ext cx="2971800" cy="1752600"/>
          </a:xfrm>
          <a:prstGeom prst="wedgeRoundRectCallout">
            <a:avLst>
              <a:gd name="adj1" fmla="val -81306"/>
              <a:gd name="adj2" fmla="val -579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400">
                <a:ea typeface="隶书" pitchFamily="49" charset="-122"/>
              </a:rPr>
              <a:t>如：检测系统精密度、正确度</a:t>
            </a:r>
            <a:r>
              <a:rPr lang="en-US" altLang="zh-CN" sz="2400">
                <a:ea typeface="隶书" pitchFamily="49" charset="-122"/>
              </a:rPr>
              <a:t>……</a:t>
            </a:r>
            <a:r>
              <a:rPr lang="zh-CN" altLang="en-US" sz="2400">
                <a:ea typeface="隶书" pitchFamily="49" charset="-122"/>
              </a:rPr>
              <a:t>；报告及时率、医患满意度</a:t>
            </a:r>
            <a:r>
              <a:rPr lang="en-US" altLang="zh-CN" sz="2400">
                <a:ea typeface="隶书" pitchFamily="49" charset="-122"/>
              </a:rPr>
              <a:t>……</a:t>
            </a:r>
            <a:endParaRPr lang="en-US" altLang="zh-CN" sz="2400" b="1">
              <a:ea typeface="隶书" pitchFamily="49" charset="-122"/>
            </a:endParaRPr>
          </a:p>
        </p:txBody>
      </p:sp>
      <p:sp>
        <p:nvSpPr>
          <p:cNvPr id="30730" name="_s139277"/>
          <p:cNvSpPr>
            <a:spLocks noChangeArrowheads="1"/>
          </p:cNvSpPr>
          <p:nvPr/>
        </p:nvSpPr>
        <p:spPr bwMode="auto">
          <a:xfrm>
            <a:off x="3048000" y="3200400"/>
            <a:ext cx="2190750" cy="6096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kumimoji="1" lang="zh-CN" altLang="en-US" sz="3600">
                <a:latin typeface="Times New Roman" pitchFamily="18" charset="0"/>
                <a:ea typeface="隶书" pitchFamily="49" charset="-122"/>
              </a:rPr>
              <a:t>质量方针</a:t>
            </a:r>
          </a:p>
        </p:txBody>
      </p:sp>
      <p:sp>
        <p:nvSpPr>
          <p:cNvPr id="30731" name="Line 14"/>
          <p:cNvSpPr>
            <a:spLocks noChangeShapeType="1"/>
          </p:cNvSpPr>
          <p:nvPr/>
        </p:nvSpPr>
        <p:spPr bwMode="auto">
          <a:xfrm>
            <a:off x="4191000" y="381000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685800" y="533400"/>
            <a:ext cx="4114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altLang="zh-CN" sz="4000">
                <a:ea typeface="隶书" pitchFamily="49" charset="-122"/>
              </a:rPr>
              <a:t> </a:t>
            </a:r>
            <a:r>
              <a:rPr lang="zh-CN" altLang="en-US" sz="4000">
                <a:ea typeface="隶书" pitchFamily="49" charset="-122"/>
              </a:rPr>
              <a:t>目标管理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685800" y="457200"/>
            <a:ext cx="8077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质量目标之一：标本周转时间（</a:t>
            </a:r>
            <a:r>
              <a:rPr lang="en-US" altLang="zh-CN" sz="3600" dirty="0">
                <a:latin typeface="隶书" pitchFamily="49" charset="-122"/>
                <a:ea typeface="隶书" pitchFamily="49" charset="-122"/>
              </a:rPr>
              <a:t>TAT</a:t>
            </a:r>
            <a:r>
              <a:rPr lang="zh-CN" altLang="en-US" sz="3600" dirty="0">
                <a:latin typeface="隶书" pitchFamily="49" charset="-122"/>
                <a:ea typeface="隶书" pitchFamily="49" charset="-122"/>
              </a:rPr>
              <a:t>）</a:t>
            </a:r>
          </a:p>
        </p:txBody>
      </p:sp>
      <p:pic>
        <p:nvPicPr>
          <p:cNvPr id="5" name="Picture 1" descr="H:\22.bmp"/>
          <p:cNvPicPr>
            <a:picLocks noChangeAspect="1" noChangeArrowheads="1"/>
          </p:cNvPicPr>
          <p:nvPr/>
        </p:nvPicPr>
        <p:blipFill>
          <a:blip r:embed="rId2"/>
          <a:srcRect r="235" b="9652"/>
          <a:stretch>
            <a:fillRect/>
          </a:stretch>
        </p:blipFill>
        <p:spPr bwMode="auto">
          <a:xfrm>
            <a:off x="500034" y="1142984"/>
            <a:ext cx="8072494" cy="54828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5105400" y="609600"/>
            <a:ext cx="3810000" cy="745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平均报告时间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：</a:t>
            </a:r>
            <a:r>
              <a:rPr lang="en-US" altLang="zh-CN" sz="2800" dirty="0" smtClean="0">
                <a:latin typeface="隶书" pitchFamily="49" charset="-122"/>
                <a:ea typeface="隶书" pitchFamily="49" charset="-122"/>
              </a:rPr>
              <a:t>16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分钟</a:t>
            </a:r>
            <a:endParaRPr lang="zh-CN" altLang="en-US" sz="2800" dirty="0"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报告及时率：</a:t>
            </a:r>
            <a:r>
              <a:rPr lang="en-US" altLang="zh-CN" sz="2800" dirty="0">
                <a:latin typeface="隶书" pitchFamily="49" charset="-122"/>
                <a:ea typeface="隶书" pitchFamily="49" charset="-122"/>
              </a:rPr>
              <a:t>95.76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％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62000" y="533400"/>
            <a:ext cx="3352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隶书" pitchFamily="49" charset="-122"/>
                <a:ea typeface="隶书" pitchFamily="49" charset="-122"/>
              </a:rPr>
              <a:t>事后的统计数据</a:t>
            </a: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5105400" y="3886200"/>
            <a:ext cx="30480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隶书" pitchFamily="49" charset="-122"/>
                <a:ea typeface="隶书" pitchFamily="49" charset="-122"/>
              </a:rPr>
              <a:t>未按时报告：导致投诉事件的发生</a:t>
            </a:r>
          </a:p>
        </p:txBody>
      </p:sp>
      <p:sp>
        <p:nvSpPr>
          <p:cNvPr id="93190" name="Text Box 6"/>
          <p:cNvSpPr txBox="1">
            <a:spLocks noChangeArrowheads="1"/>
          </p:cNvSpPr>
          <p:nvPr/>
        </p:nvSpPr>
        <p:spPr bwMode="auto">
          <a:xfrm>
            <a:off x="4800600" y="2133600"/>
            <a:ext cx="3581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dirty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满足质量目标：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  急诊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生化</a:t>
            </a:r>
            <a:r>
              <a:rPr lang="en-US" altLang="zh-CN" sz="2800" dirty="0" smtClean="0">
                <a:latin typeface="隶书" pitchFamily="49" charset="-122"/>
                <a:ea typeface="隶书" pitchFamily="49" charset="-122"/>
              </a:rPr>
              <a:t>40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分钟</a:t>
            </a:r>
            <a:endParaRPr lang="zh-CN" altLang="en-US" sz="2800" dirty="0">
              <a:latin typeface="隶书" pitchFamily="49" charset="-122"/>
              <a:ea typeface="隶书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  报告及时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率</a:t>
            </a:r>
            <a:r>
              <a:rPr lang="en-US" altLang="zh-CN" sz="2800" dirty="0" smtClean="0">
                <a:latin typeface="隶书" pitchFamily="49" charset="-122"/>
                <a:ea typeface="隶书" pitchFamily="49" charset="-122"/>
              </a:rPr>
              <a:t>87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％</a:t>
            </a:r>
            <a:endParaRPr lang="zh-CN" altLang="en-US" sz="28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6477000" y="1524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6477000" y="3352800"/>
            <a:ext cx="0" cy="533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3810000" y="914400"/>
            <a:ext cx="1219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2590800" y="5410200"/>
            <a:ext cx="6172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怎样消除剩余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的</a:t>
            </a:r>
            <a:r>
              <a:rPr lang="en-US" altLang="zh-CN" sz="2800" dirty="0" smtClean="0">
                <a:latin typeface="隶书" pitchFamily="49" charset="-122"/>
                <a:ea typeface="隶书" pitchFamily="49" charset="-122"/>
              </a:rPr>
              <a:t>13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％，</a:t>
            </a:r>
            <a:r>
              <a:rPr lang="zh-CN" altLang="en-US" sz="2800" dirty="0">
                <a:latin typeface="隶书" pitchFamily="49" charset="-122"/>
                <a:ea typeface="隶书" pitchFamily="49" charset="-122"/>
              </a:rPr>
              <a:t>减少投诉！</a:t>
            </a:r>
          </a:p>
        </p:txBody>
      </p:sp>
      <p:sp>
        <p:nvSpPr>
          <p:cNvPr id="93195" name="Line 11"/>
          <p:cNvSpPr>
            <a:spLocks noChangeShapeType="1"/>
          </p:cNvSpPr>
          <p:nvPr/>
        </p:nvSpPr>
        <p:spPr bwMode="auto">
          <a:xfrm flipH="1">
            <a:off x="5562600" y="4800600"/>
            <a:ext cx="8382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3196" name="Text Box 12"/>
          <p:cNvSpPr txBox="1">
            <a:spLocks noChangeArrowheads="1"/>
          </p:cNvSpPr>
          <p:nvPr/>
        </p:nvSpPr>
        <p:spPr bwMode="auto">
          <a:xfrm>
            <a:off x="2667000" y="5943600"/>
            <a:ext cx="5334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latin typeface="隶书" pitchFamily="49" charset="-122"/>
                <a:ea typeface="隶书" pitchFamily="49" charset="-122"/>
              </a:rPr>
              <a:t>是否已达到最大值？无法突破？</a:t>
            </a:r>
          </a:p>
        </p:txBody>
      </p:sp>
      <p:pic>
        <p:nvPicPr>
          <p:cNvPr id="13" name="Picture 1" descr="H:\22.bmp"/>
          <p:cNvPicPr>
            <a:picLocks noChangeAspect="1" noChangeArrowheads="1"/>
          </p:cNvPicPr>
          <p:nvPr/>
        </p:nvPicPr>
        <p:blipFill>
          <a:blip r:embed="rId2"/>
          <a:srcRect l="52090" t="21189" r="1118" b="12890"/>
          <a:stretch>
            <a:fillRect/>
          </a:stretch>
        </p:blipFill>
        <p:spPr bwMode="auto">
          <a:xfrm>
            <a:off x="642910" y="1214446"/>
            <a:ext cx="3786214" cy="40005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  <p:bldP spid="93189" grpId="0"/>
      <p:bldP spid="93190" grpId="0"/>
      <p:bldP spid="93191" grpId="0" animBg="1"/>
      <p:bldP spid="93192" grpId="0" animBg="1"/>
      <p:bldP spid="93193" grpId="0" animBg="1"/>
      <p:bldP spid="93194" grpId="0"/>
      <p:bldP spid="93195" grpId="0" animBg="1"/>
      <p:bldP spid="9319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8229600" cy="1143000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dirty="0" smtClean="0">
                <a:ea typeface="隶书" pitchFamily="49" charset="-122"/>
              </a:rPr>
              <a:t>难点：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133600"/>
            <a:ext cx="8229600" cy="3200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dirty="0" smtClean="0">
                <a:ea typeface="隶书" pitchFamily="49" charset="-122"/>
              </a:rPr>
              <a:t>事后的监督？必要性！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 smtClean="0">
                <a:ea typeface="隶书" pitchFamily="49" charset="-122"/>
              </a:rPr>
              <a:t>一线工作人员主观不想有延时报告发生！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 smtClean="0">
                <a:ea typeface="隶书" pitchFamily="49" charset="-122"/>
              </a:rPr>
              <a:t>如何提高人员的主动性？预防为主！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zh-CN" altLang="en-US" sz="2800" dirty="0" smtClean="0">
              <a:ea typeface="隶书" pitchFamily="49" charset="-122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dirty="0" smtClean="0">
                <a:ea typeface="隶书" pitchFamily="49" charset="-122"/>
              </a:rPr>
              <a:t>问题：中班交接了大量的杂项标本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dirty="0" smtClean="0">
                <a:ea typeface="隶书" pitchFamily="49" charset="-122"/>
              </a:rPr>
              <a:t>           一管血标本存在两种以上检测流程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zh-CN" altLang="en-US" sz="2800" dirty="0" smtClean="0">
                <a:ea typeface="隶书" pitchFamily="49" charset="-122"/>
              </a:rPr>
              <a:t>           血常规标本的复查也占用了部分时间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857224" y="1671630"/>
            <a:ext cx="7143800" cy="685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3600" dirty="0" smtClean="0">
                <a:ea typeface="隶书" pitchFamily="49" charset="-122"/>
              </a:rPr>
              <a:t>1. </a:t>
            </a:r>
            <a:r>
              <a:rPr lang="zh-CN" altLang="en-US" sz="3600" dirty="0" smtClean="0">
                <a:ea typeface="隶书" pitchFamily="49" charset="-122"/>
              </a:rPr>
              <a:t>利用</a:t>
            </a:r>
            <a:r>
              <a:rPr lang="zh-CN" altLang="en-US" sz="3600" dirty="0" smtClean="0">
                <a:ea typeface="隶书" pitchFamily="49" charset="-122"/>
              </a:rPr>
              <a:t>信息系统把监控节点提前！</a:t>
            </a:r>
            <a:endParaRPr lang="zh-CN" altLang="en-US" sz="3600" dirty="0" smtClean="0">
              <a:solidFill>
                <a:srgbClr val="FFFF00"/>
              </a:solidFill>
              <a:ea typeface="隶书" pitchFamily="49" charset="-122"/>
            </a:endParaRP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2133600" y="1981200"/>
            <a:ext cx="396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endParaRPr lang="zh-CN" altLang="zh-CN" sz="3200">
              <a:ea typeface="隶书" pitchFamily="49" charset="-122"/>
            </a:endParaRP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762000" y="26670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标本一旦进入检验科，将进入“倒计时”</a:t>
            </a:r>
          </a:p>
        </p:txBody>
      </p:sp>
      <p:sp>
        <p:nvSpPr>
          <p:cNvPr id="96261" name="Rectangle 5"/>
          <p:cNvSpPr>
            <a:spLocks noChangeArrowheads="1"/>
          </p:cNvSpPr>
          <p:nvPr/>
        </p:nvSpPr>
        <p:spPr bwMode="auto">
          <a:xfrm>
            <a:off x="762000" y="32766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当时间到达“预设值”既出现报警</a:t>
            </a: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762000" y="38862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将报警信息用大屏幕显示在工作室内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  <p:bldP spid="96260" grpId="0"/>
      <p:bldP spid="96261" grpId="0"/>
      <p:bldP spid="9626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755650" y="1412875"/>
            <a:ext cx="7989888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endParaRPr lang="zh-CN" altLang="zh-CN" sz="2800">
              <a:effectLst>
                <a:outerShdw blurRad="38100" dist="38100" dir="2700000" algn="tl">
                  <a:srgbClr val="000000"/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006475" y="609600"/>
            <a:ext cx="8137525" cy="9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defRPr/>
            </a:pPr>
            <a:r>
              <a:rPr lang="zh-CN" altLang="en-US" sz="3600">
                <a:effectLst>
                  <a:outerShdw blurRad="38100" dist="38100" dir="2700000" algn="tl">
                    <a:srgbClr val="000000"/>
                  </a:outerShdw>
                </a:effectLst>
                <a:latin typeface="隶书" pitchFamily="49" charset="-122"/>
                <a:ea typeface="隶书" pitchFamily="49" charset="-122"/>
              </a:rPr>
              <a:t>标本周转时间、危急值预警大屏幕</a:t>
            </a:r>
          </a:p>
        </p:txBody>
      </p:sp>
      <p:pic>
        <p:nvPicPr>
          <p:cNvPr id="9728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1785926"/>
            <a:ext cx="4500562" cy="344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1818210"/>
            <a:ext cx="4857784" cy="356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7" name="Text Box 4"/>
          <p:cNvSpPr txBox="1">
            <a:spLocks noChangeArrowheads="1"/>
          </p:cNvSpPr>
          <p:nvPr/>
        </p:nvSpPr>
        <p:spPr bwMode="auto">
          <a:xfrm>
            <a:off x="1981200" y="3929066"/>
            <a:ext cx="6019800" cy="58578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50000"/>
              </a:spcBef>
              <a:buClr>
                <a:schemeClr val="tx2"/>
              </a:buClr>
            </a:pPr>
            <a:r>
              <a:rPr lang="zh-CN" altLang="en-US" sz="3600" dirty="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提高工作效率的有效措施！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19200" y="914400"/>
            <a:ext cx="6781800" cy="685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None/>
            </a:pPr>
            <a:r>
              <a:rPr lang="en-US" altLang="zh-CN" sz="3600" dirty="0" smtClean="0">
                <a:ea typeface="隶书" pitchFamily="49" charset="-122"/>
              </a:rPr>
              <a:t>2. </a:t>
            </a:r>
            <a:r>
              <a:rPr lang="zh-CN" altLang="en-US" sz="3600" dirty="0" smtClean="0">
                <a:ea typeface="隶书" pitchFamily="49" charset="-122"/>
              </a:rPr>
              <a:t>分析</a:t>
            </a:r>
            <a:r>
              <a:rPr lang="zh-CN" altLang="en-US" sz="3600" dirty="0" smtClean="0">
                <a:ea typeface="隶书" pitchFamily="49" charset="-122"/>
              </a:rPr>
              <a:t>中午交接班中的标本</a:t>
            </a:r>
            <a:r>
              <a:rPr lang="zh-CN" altLang="en-US" sz="3600" dirty="0" smtClean="0">
                <a:ea typeface="隶书" pitchFamily="49" charset="-122"/>
              </a:rPr>
              <a:t>类型</a:t>
            </a:r>
            <a:endParaRPr lang="zh-CN" altLang="en-US" sz="3600" dirty="0" smtClean="0">
              <a:ea typeface="隶书" pitchFamily="49" charset="-122"/>
            </a:endParaRP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2133600" y="1981200"/>
            <a:ext cx="396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endParaRPr lang="zh-CN" altLang="zh-CN" sz="3200">
              <a:ea typeface="隶书" pitchFamily="49" charset="-122"/>
            </a:endParaRP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838200" y="21336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除了正常的门急诊生化和血常规标本外，</a:t>
            </a:r>
          </a:p>
          <a:p>
            <a:pPr marL="342900" indent="-342900">
              <a:lnSpc>
                <a:spcPct val="80000"/>
              </a:lnSpc>
              <a:buClr>
                <a:schemeClr val="tx2"/>
              </a:buClr>
            </a:pPr>
            <a:r>
              <a:rPr lang="zh-CN" altLang="en-US" sz="3200">
                <a:ea typeface="隶书" pitchFamily="49" charset="-122"/>
              </a:rPr>
              <a:t>   大量的胸腹水、脑脊液标本</a:t>
            </a:r>
          </a:p>
          <a:p>
            <a:pPr marL="342900" indent="-342900">
              <a:lnSpc>
                <a:spcPct val="8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血常规的复检也占有了部分时间</a:t>
            </a:r>
          </a:p>
        </p:txBody>
      </p:sp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1371600" y="3505200"/>
            <a:ext cx="632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r>
              <a:rPr lang="zh-CN" altLang="en-US" sz="3600" dirty="0">
                <a:ea typeface="隶书" pitchFamily="49" charset="-122"/>
              </a:rPr>
              <a:t>怎样解决？</a:t>
            </a:r>
          </a:p>
        </p:txBody>
      </p:sp>
      <p:sp>
        <p:nvSpPr>
          <p:cNvPr id="99336" name="Rectangle 8"/>
          <p:cNvSpPr>
            <a:spLocks noChangeArrowheads="1"/>
          </p:cNvSpPr>
          <p:nvPr/>
        </p:nvSpPr>
        <p:spPr bwMode="auto">
          <a:xfrm>
            <a:off x="838200" y="4191000"/>
            <a:ext cx="830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buClr>
                <a:schemeClr val="tx2"/>
              </a:buClr>
            </a:pPr>
            <a:r>
              <a:rPr lang="zh-CN" altLang="en-US" sz="3200">
                <a:ea typeface="隶书" pitchFamily="49" charset="-122"/>
              </a:rPr>
              <a:t>选择 </a:t>
            </a:r>
            <a:r>
              <a:rPr lang="en-US" altLang="zh-CN" sz="3200">
                <a:ea typeface="隶书" pitchFamily="49" charset="-122"/>
              </a:rPr>
              <a:t>XN</a:t>
            </a:r>
            <a:r>
              <a:rPr lang="zh-CN" altLang="en-US" sz="3200">
                <a:ea typeface="隶书" pitchFamily="49" charset="-122"/>
              </a:rPr>
              <a:t>，取代部分手工操作，提高准确率：</a:t>
            </a:r>
          </a:p>
          <a:p>
            <a:pPr marL="342900" indent="-342900">
              <a:lnSpc>
                <a:spcPct val="8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体液细胞计数与分类报告</a:t>
            </a:r>
          </a:p>
          <a:p>
            <a:pPr marL="342900" indent="-342900">
              <a:lnSpc>
                <a:spcPct val="8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低值细胞计数与分类报告</a:t>
            </a:r>
          </a:p>
          <a:p>
            <a:pPr marL="342900" indent="-342900">
              <a:lnSpc>
                <a:spcPct val="80000"/>
              </a:lnSpc>
              <a:buClr>
                <a:schemeClr val="tx2"/>
              </a:buClr>
              <a:buFontTx/>
              <a:buChar char="•"/>
            </a:pPr>
            <a:r>
              <a:rPr lang="zh-CN" altLang="en-US" sz="3200">
                <a:ea typeface="隶书" pitchFamily="49" charset="-122"/>
              </a:rPr>
              <a:t>幼稚细胞的计数与分类报告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  <p:bldP spid="99332" grpId="0"/>
      <p:bldP spid="99335" grpId="0"/>
      <p:bldP spid="993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752600"/>
            <a:ext cx="76200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505200"/>
            <a:ext cx="7620000" cy="191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6"/>
          <p:cNvSpPr>
            <a:spLocks noChangeArrowheads="1"/>
          </p:cNvSpPr>
          <p:nvPr/>
        </p:nvSpPr>
        <p:spPr bwMode="auto">
          <a:xfrm>
            <a:off x="1905000" y="609600"/>
            <a:ext cx="632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r>
              <a:rPr lang="en-US" altLang="zh-CN" sz="3200">
                <a:ea typeface="隶书" pitchFamily="49" charset="-122"/>
              </a:rPr>
              <a:t>XN </a:t>
            </a:r>
            <a:r>
              <a:rPr lang="zh-CN" altLang="en-US" sz="3200">
                <a:ea typeface="隶书" pitchFamily="49" charset="-122"/>
              </a:rPr>
              <a:t>能自动低值标本复检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r>
              <a:rPr lang="zh-CN" altLang="en-US" sz="3200">
                <a:ea typeface="隶书" pitchFamily="49" charset="-122"/>
              </a:rPr>
              <a:t>         且符合复检标准</a:t>
            </a: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457200" y="54864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zh-CN" altLang="en-US" sz="2800">
                <a:ea typeface="隶书" pitchFamily="49" charset="-122"/>
              </a:rPr>
              <a:t>中华人民共和国医药行业标准</a:t>
            </a:r>
            <a:r>
              <a:rPr lang="en-US" altLang="zh-CN" sz="2800">
                <a:ea typeface="隶书" pitchFamily="49" charset="-122"/>
              </a:rPr>
              <a:t>YY-T0653-2008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</a:pPr>
            <a:r>
              <a:rPr lang="en-US" altLang="zh-CN" sz="2800">
                <a:ea typeface="隶书" pitchFamily="49" charset="-122"/>
              </a:rPr>
              <a:t>   </a:t>
            </a:r>
            <a:r>
              <a:rPr lang="zh-CN" altLang="en-US" sz="2800">
                <a:ea typeface="隶书" pitchFamily="49" charset="-122"/>
              </a:rPr>
              <a:t>血小板</a:t>
            </a:r>
            <a:r>
              <a:rPr lang="en-US" altLang="zh-CN" sz="2800">
                <a:ea typeface="隶书" pitchFamily="49" charset="-122"/>
              </a:rPr>
              <a:t>(100</a:t>
            </a:r>
            <a:r>
              <a:rPr lang="zh-CN" altLang="en-US" sz="2800">
                <a:ea typeface="隶书" pitchFamily="49" charset="-122"/>
              </a:rPr>
              <a:t>－</a:t>
            </a:r>
            <a:r>
              <a:rPr lang="en-US" altLang="zh-CN" sz="2800">
                <a:ea typeface="隶书" pitchFamily="49" charset="-122"/>
              </a:rPr>
              <a:t>300)X10</a:t>
            </a:r>
            <a:r>
              <a:rPr lang="en-US" altLang="zh-CN" sz="2800" baseline="30000">
                <a:ea typeface="隶书" pitchFamily="49" charset="-122"/>
              </a:rPr>
              <a:t>9</a:t>
            </a:r>
            <a:r>
              <a:rPr lang="en-US" altLang="zh-CN" sz="2800">
                <a:ea typeface="隶书" pitchFamily="49" charset="-122"/>
              </a:rPr>
              <a:t>, </a:t>
            </a:r>
            <a:r>
              <a:rPr lang="zh-CN" altLang="en-US" sz="2800">
                <a:ea typeface="隶书" pitchFamily="49" charset="-122"/>
              </a:rPr>
              <a:t>批内</a:t>
            </a:r>
            <a:r>
              <a:rPr lang="en-US" altLang="zh-CN" sz="2800">
                <a:ea typeface="隶书" pitchFamily="49" charset="-122"/>
              </a:rPr>
              <a:t>CV%</a:t>
            </a:r>
            <a:r>
              <a:rPr lang="zh-CN" altLang="en-US" sz="2800">
                <a:ea typeface="隶书" pitchFamily="49" charset="-122"/>
              </a:rPr>
              <a:t>要求：</a:t>
            </a:r>
            <a:r>
              <a:rPr lang="en-US" altLang="zh-CN" sz="2800">
                <a:ea typeface="隶书" pitchFamily="49" charset="-122"/>
              </a:rPr>
              <a:t>&lt;5</a:t>
            </a:r>
            <a:r>
              <a:rPr lang="zh-CN" altLang="en-US" sz="2800">
                <a:ea typeface="隶书" pitchFamily="49" charset="-122"/>
              </a:rPr>
              <a:t>％</a:t>
            </a:r>
          </a:p>
        </p:txBody>
      </p:sp>
      <p:sp>
        <p:nvSpPr>
          <p:cNvPr id="101385" name="Rectangle 9"/>
          <p:cNvSpPr>
            <a:spLocks noChangeArrowheads="1"/>
          </p:cNvSpPr>
          <p:nvPr/>
        </p:nvSpPr>
        <p:spPr bwMode="auto">
          <a:xfrm>
            <a:off x="3733800" y="3048000"/>
            <a:ext cx="21336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386" name="Rectangle 10"/>
          <p:cNvSpPr>
            <a:spLocks noChangeArrowheads="1"/>
          </p:cNvSpPr>
          <p:nvPr/>
        </p:nvSpPr>
        <p:spPr bwMode="auto">
          <a:xfrm>
            <a:off x="6705600" y="5029200"/>
            <a:ext cx="14478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/>
      <p:bldP spid="101385" grpId="0" animBg="1"/>
      <p:bldP spid="10138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162483"/>
            <a:ext cx="7496193" cy="505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92855" y="71422"/>
            <a:ext cx="9522639" cy="1143000"/>
          </a:xfrm>
        </p:spPr>
        <p:txBody>
          <a:bodyPr>
            <a:normAutofit/>
          </a:bodyPr>
          <a:lstStyle/>
          <a:p>
            <a:r>
              <a:rPr lang="en-US" altLang="zh-CN" sz="3600" dirty="0" smtClean="0">
                <a:latin typeface="+mn-lt"/>
                <a:ea typeface="隶书" pitchFamily="49" charset="-122"/>
                <a:cs typeface="+mn-cs"/>
              </a:rPr>
              <a:t>3.</a:t>
            </a:r>
            <a:r>
              <a:rPr lang="zh-CN" altLang="en-US" sz="3600" dirty="0" smtClean="0">
                <a:latin typeface="+mn-lt"/>
                <a:ea typeface="隶书" pitchFamily="49" charset="-122"/>
                <a:cs typeface="+mn-cs"/>
              </a:rPr>
              <a:t>利用</a:t>
            </a:r>
            <a:r>
              <a:rPr lang="en-US" altLang="zh-CN" sz="3600" dirty="0" smtClean="0">
                <a:latin typeface="+mn-lt"/>
                <a:ea typeface="隶书" pitchFamily="49" charset="-122"/>
                <a:cs typeface="+mn-cs"/>
              </a:rPr>
              <a:t>《</a:t>
            </a:r>
            <a:r>
              <a:rPr lang="zh-CN" altLang="en-US" sz="3600" dirty="0" smtClean="0">
                <a:latin typeface="+mn-lt"/>
                <a:ea typeface="隶书" pitchFamily="49" charset="-122"/>
                <a:cs typeface="+mn-cs"/>
              </a:rPr>
              <a:t>流程诊断软件</a:t>
            </a:r>
            <a:r>
              <a:rPr lang="en-US" altLang="zh-CN" sz="3600" dirty="0" smtClean="0">
                <a:latin typeface="+mn-lt"/>
                <a:ea typeface="隶书" pitchFamily="49" charset="-122"/>
                <a:cs typeface="+mn-cs"/>
              </a:rPr>
              <a:t>》</a:t>
            </a:r>
            <a:r>
              <a:rPr lang="zh-CN" altLang="en-US" sz="3600" dirty="0" smtClean="0">
                <a:latin typeface="+mn-lt"/>
                <a:ea typeface="隶书" pitchFamily="49" charset="-122"/>
                <a:cs typeface="+mn-cs"/>
              </a:rPr>
              <a:t>给临检流程做</a:t>
            </a:r>
            <a:r>
              <a:rPr lang="zh-CN" altLang="en-US" sz="3600" dirty="0" smtClean="0">
                <a:latin typeface="+mn-lt"/>
                <a:ea typeface="隶书" pitchFamily="49" charset="-122"/>
                <a:cs typeface="+mn-cs"/>
              </a:rPr>
              <a:t>体检</a:t>
            </a:r>
            <a:endParaRPr lang="zh-CN" altLang="en-US" sz="3600" dirty="0">
              <a:latin typeface="+mn-lt"/>
              <a:ea typeface="隶书" pitchFamily="49" charset="-122"/>
              <a:cs typeface="+mn-cs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6072198" y="1571612"/>
            <a:ext cx="3000364" cy="4768863"/>
          </a:xfrm>
        </p:spPr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zh-CN" altLang="en-US" b="1" dirty="0" smtClean="0"/>
              <a:t>对临检流程</a:t>
            </a:r>
            <a:endParaRPr lang="en-US" altLang="zh-CN" b="1" dirty="0" smtClean="0"/>
          </a:p>
          <a:p>
            <a:pPr algn="ctr">
              <a:buNone/>
            </a:pPr>
            <a:r>
              <a:rPr lang="zh-CN" altLang="en-US" b="1" dirty="0" smtClean="0"/>
              <a:t>定期体检</a:t>
            </a:r>
            <a:endParaRPr lang="en-US" altLang="zh-CN" b="1" dirty="0" smtClean="0"/>
          </a:p>
          <a:p>
            <a:pPr algn="ctr">
              <a:buNone/>
            </a:pPr>
            <a:endParaRPr lang="en-US" altLang="zh-CN" b="1" dirty="0" smtClean="0"/>
          </a:p>
          <a:p>
            <a:pPr algn="ctr">
              <a:buNone/>
            </a:pPr>
            <a:endParaRPr lang="en-US" altLang="zh-CN" b="1" dirty="0" smtClean="0"/>
          </a:p>
          <a:p>
            <a:pPr algn="ctr">
              <a:buNone/>
            </a:pPr>
            <a:r>
              <a:rPr lang="zh-CN" altLang="en-US" b="1" dirty="0" smtClean="0"/>
              <a:t>找到相应问题点</a:t>
            </a:r>
            <a:endParaRPr lang="en-US" altLang="zh-CN" b="1" dirty="0" smtClean="0"/>
          </a:p>
          <a:p>
            <a:pPr algn="ctr">
              <a:buNone/>
            </a:pPr>
            <a:endParaRPr lang="en-US" altLang="zh-CN" b="1" dirty="0" smtClean="0"/>
          </a:p>
          <a:p>
            <a:pPr algn="ctr">
              <a:buNone/>
            </a:pPr>
            <a:endParaRPr lang="en-US" altLang="zh-CN" b="1" dirty="0" smtClean="0"/>
          </a:p>
          <a:p>
            <a:pPr algn="ctr">
              <a:buNone/>
            </a:pPr>
            <a:r>
              <a:rPr lang="zh-CN" altLang="en-US" b="1" dirty="0" smtClean="0"/>
              <a:t>确定解决方案</a:t>
            </a:r>
            <a:endParaRPr lang="en-US" altLang="zh-CN" b="1" dirty="0" smtClean="0"/>
          </a:p>
          <a:p>
            <a:pPr algn="ctr">
              <a:buNone/>
            </a:pPr>
            <a:endParaRPr lang="en-US" altLang="zh-CN" b="1" dirty="0" smtClean="0"/>
          </a:p>
          <a:p>
            <a:pPr algn="ctr">
              <a:buNone/>
            </a:pPr>
            <a:endParaRPr lang="en-US" altLang="zh-CN" b="1" dirty="0" smtClean="0"/>
          </a:p>
          <a:p>
            <a:pPr algn="ctr">
              <a:buNone/>
            </a:pPr>
            <a:r>
              <a:rPr lang="zh-CN" altLang="en-US" b="1" dirty="0" smtClean="0"/>
              <a:t>持续改进</a:t>
            </a:r>
            <a:endParaRPr lang="zh-CN" altLang="en-US" b="1" dirty="0"/>
          </a:p>
        </p:txBody>
      </p:sp>
      <p:grpSp>
        <p:nvGrpSpPr>
          <p:cNvPr id="3" name="组合 8"/>
          <p:cNvGrpSpPr/>
          <p:nvPr/>
        </p:nvGrpSpPr>
        <p:grpSpPr>
          <a:xfrm>
            <a:off x="857225" y="1876863"/>
            <a:ext cx="5214973" cy="2214578"/>
            <a:chOff x="714349" y="2361512"/>
            <a:chExt cx="5669318" cy="2424810"/>
          </a:xfrm>
        </p:grpSpPr>
        <p:sp>
          <p:nvSpPr>
            <p:cNvPr id="5" name="矩形 4"/>
            <p:cNvSpPr/>
            <p:nvPr/>
          </p:nvSpPr>
          <p:spPr>
            <a:xfrm>
              <a:off x="714349" y="2428868"/>
              <a:ext cx="4116080" cy="235745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752767" y="2361512"/>
              <a:ext cx="1630900" cy="242481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latin typeface="微软雅黑" pitchFamily="34" charset="-122"/>
                  <a:ea typeface="微软雅黑" pitchFamily="34" charset="-122"/>
                </a:rPr>
                <a:t>标本检测</a:t>
              </a:r>
              <a:endParaRPr lang="en-CA" altLang="zh-CN" sz="24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b="1" dirty="0" smtClean="0">
                  <a:latin typeface="微软雅黑" pitchFamily="34" charset="-122"/>
                  <a:ea typeface="微软雅黑" pitchFamily="34" charset="-122"/>
                </a:rPr>
                <a:t>效率</a:t>
              </a:r>
              <a:endParaRPr lang="zh-CN" altLang="en-US" sz="2400" b="1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10"/>
          <p:cNvGrpSpPr/>
          <p:nvPr/>
        </p:nvGrpSpPr>
        <p:grpSpPr>
          <a:xfrm>
            <a:off x="857224" y="4091440"/>
            <a:ext cx="5214974" cy="571507"/>
            <a:chOff x="714348" y="4796525"/>
            <a:chExt cx="5967652" cy="1061377"/>
          </a:xfrm>
        </p:grpSpPr>
        <p:sp>
          <p:nvSpPr>
            <p:cNvPr id="6" name="矩形 5"/>
            <p:cNvSpPr/>
            <p:nvPr/>
          </p:nvSpPr>
          <p:spPr>
            <a:xfrm>
              <a:off x="714348" y="4929204"/>
              <a:ext cx="4250930" cy="928698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965278" y="4796525"/>
              <a:ext cx="1716722" cy="106137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复检率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12"/>
          <p:cNvGrpSpPr/>
          <p:nvPr/>
        </p:nvGrpSpPr>
        <p:grpSpPr>
          <a:xfrm>
            <a:off x="857224" y="4734384"/>
            <a:ext cx="5214974" cy="785818"/>
            <a:chOff x="4429124" y="4929200"/>
            <a:chExt cx="5967650" cy="1348407"/>
          </a:xfrm>
        </p:grpSpPr>
        <p:sp>
          <p:nvSpPr>
            <p:cNvPr id="7" name="矩形 6"/>
            <p:cNvSpPr/>
            <p:nvPr/>
          </p:nvSpPr>
          <p:spPr>
            <a:xfrm>
              <a:off x="4429124" y="4929201"/>
              <a:ext cx="4250929" cy="1285884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8680053" y="4929200"/>
              <a:ext cx="1716721" cy="134840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人员质量</a:t>
              </a:r>
              <a:endParaRPr lang="en-CA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差异</a:t>
              </a:r>
              <a:endPara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下箭头 17"/>
          <p:cNvSpPr/>
          <p:nvPr/>
        </p:nvSpPr>
        <p:spPr>
          <a:xfrm>
            <a:off x="7286644" y="2285992"/>
            <a:ext cx="714380" cy="785818"/>
          </a:xfrm>
          <a:prstGeom prst="downArrow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286644" y="3571876"/>
            <a:ext cx="714380" cy="785818"/>
          </a:xfrm>
          <a:prstGeom prst="downArrow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>
            <a:off x="7286644" y="4857760"/>
            <a:ext cx="714380" cy="785818"/>
          </a:xfrm>
          <a:prstGeom prst="downArrow">
            <a:avLst/>
          </a:prstGeom>
          <a:solidFill>
            <a:schemeClr val="accent5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25"/>
          <p:cNvGrpSpPr/>
          <p:nvPr/>
        </p:nvGrpSpPr>
        <p:grpSpPr>
          <a:xfrm>
            <a:off x="6357950" y="1571612"/>
            <a:ext cx="2428892" cy="4929222"/>
            <a:chOff x="8715404" y="-1750231"/>
            <a:chExt cx="2428892" cy="4929222"/>
          </a:xfrm>
        </p:grpSpPr>
        <p:sp>
          <p:nvSpPr>
            <p:cNvPr id="23" name="矩形 22"/>
            <p:cNvSpPr/>
            <p:nvPr/>
          </p:nvSpPr>
          <p:spPr>
            <a:xfrm>
              <a:off x="8715404" y="-1750231"/>
              <a:ext cx="2428892" cy="49292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通过标本量分析和标本来源分析，找到高峰期标本量，计算所需仪器量、标本分配合理性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en-US" altLang="zh-CN" sz="2000" b="1" dirty="0" smtClean="0">
                  <a:latin typeface="微软雅黑" pitchFamily="34" charset="-122"/>
                  <a:ea typeface="微软雅黑" pitchFamily="34" charset="-122"/>
                </a:rPr>
                <a:t>TAT</a:t>
              </a:r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分析，找到每台仪器、不同标本来源的流程问题。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标本增长率分析，预估工作量的发展与需求。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右箭头 23"/>
            <p:cNvSpPr/>
            <p:nvPr/>
          </p:nvSpPr>
          <p:spPr>
            <a:xfrm rot="5400000">
              <a:off x="9608379" y="0"/>
              <a:ext cx="571504" cy="64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 rot="5400000">
              <a:off x="9608379" y="1500198"/>
              <a:ext cx="571504" cy="64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26"/>
          <p:cNvGrpSpPr/>
          <p:nvPr/>
        </p:nvGrpSpPr>
        <p:grpSpPr>
          <a:xfrm>
            <a:off x="6357950" y="1571612"/>
            <a:ext cx="2428892" cy="4929222"/>
            <a:chOff x="6715172" y="1643050"/>
            <a:chExt cx="2428892" cy="4929222"/>
          </a:xfrm>
          <a:solidFill>
            <a:srgbClr val="00B050"/>
          </a:solidFill>
        </p:grpSpPr>
        <p:sp>
          <p:nvSpPr>
            <p:cNvPr id="28" name="矩形 27"/>
            <p:cNvSpPr/>
            <p:nvPr/>
          </p:nvSpPr>
          <p:spPr>
            <a:xfrm>
              <a:off x="6715172" y="1643050"/>
              <a:ext cx="2428892" cy="492922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仪器复检率发现各台仪器的复规则触发比例和执行情况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不同标本来源的复检率分析，说明复检规则的触发比例和执行情况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可以发现仪器的问题和流程执行漏洞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zh-CN" altLang="en-US" sz="20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右箭头 28"/>
            <p:cNvSpPr/>
            <p:nvPr/>
          </p:nvSpPr>
          <p:spPr>
            <a:xfrm rot="5400000">
              <a:off x="7536709" y="2750339"/>
              <a:ext cx="714380" cy="64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右箭头 29"/>
            <p:cNvSpPr/>
            <p:nvPr/>
          </p:nvSpPr>
          <p:spPr>
            <a:xfrm rot="5400000">
              <a:off x="7608147" y="4822041"/>
              <a:ext cx="714380" cy="64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30"/>
          <p:cNvGrpSpPr/>
          <p:nvPr/>
        </p:nvGrpSpPr>
        <p:grpSpPr>
          <a:xfrm>
            <a:off x="6357950" y="1571612"/>
            <a:ext cx="2428892" cy="5000660"/>
            <a:chOff x="-6715204" y="720511"/>
            <a:chExt cx="2428892" cy="4929223"/>
          </a:xfrm>
          <a:solidFill>
            <a:srgbClr val="7030A0"/>
          </a:solidFill>
        </p:grpSpPr>
        <p:sp>
          <p:nvSpPr>
            <p:cNvPr id="32" name="矩形 31"/>
            <p:cNvSpPr/>
            <p:nvPr/>
          </p:nvSpPr>
          <p:spPr>
            <a:xfrm>
              <a:off x="-6715204" y="720511"/>
              <a:ext cx="2428892" cy="49292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人员标本量与复检率统计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了解人员的工作量、执行力和复检水平，有针对性地提供相应形态学的培训</a:t>
              </a: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利用流程改善筛选方法，减少人为的主观性漏诊。</a:t>
              </a:r>
              <a:endParaRPr lang="en-US" altLang="zh-CN" sz="2000" b="1" dirty="0" smtClea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右箭头 32"/>
            <p:cNvSpPr/>
            <p:nvPr/>
          </p:nvSpPr>
          <p:spPr>
            <a:xfrm rot="5400000">
              <a:off x="-5965105" y="1671658"/>
              <a:ext cx="714380" cy="64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右箭头 33"/>
            <p:cNvSpPr/>
            <p:nvPr/>
          </p:nvSpPr>
          <p:spPr>
            <a:xfrm rot="5400000">
              <a:off x="-5965105" y="3784182"/>
              <a:ext cx="714380" cy="642942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763225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970" y="8404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医疗环境现状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---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医患关系极度紧张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 descr="http://i0.sinaimg.cn/dy/c/sd/2012-06-04/U6795P1T1D24532370F21DT201206041656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2776"/>
            <a:ext cx="42862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2.sinaimg.cn/dy/c/2013-11-01/1383242482_3fjV9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96752"/>
            <a:ext cx="4142234" cy="39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054" y="5006000"/>
            <a:ext cx="8208912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专家指出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“不要误以为检验科只是面对标本，不面对患者，就远离了医疗风险。其实，一旦发生医疗事故或医疗纠纷，检验科也会成为关注的焦点。”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/>
          </a:p>
        </p:txBody>
      </p:sp>
      <p:sp>
        <p:nvSpPr>
          <p:cNvPr id="5" name="爆炸形 2 4"/>
          <p:cNvSpPr/>
          <p:nvPr/>
        </p:nvSpPr>
        <p:spPr>
          <a:xfrm>
            <a:off x="2303748" y="1227040"/>
            <a:ext cx="4392488" cy="1441326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：检验科如何防范医疗风险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56462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80" y="-1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血常规标本量分布（</a:t>
            </a:r>
            <a:r>
              <a:rPr lang="en-US" altLang="zh-CN" sz="3600" dirty="0"/>
              <a:t>4</a:t>
            </a:r>
            <a:r>
              <a:rPr lang="zh-CN" altLang="en-US" sz="3600" dirty="0" smtClean="0"/>
              <a:t>月）</a:t>
            </a:r>
            <a:endParaRPr lang="zh-CN" altLang="en-US" sz="3600" dirty="0"/>
          </a:p>
        </p:txBody>
      </p:sp>
      <p:pic>
        <p:nvPicPr>
          <p:cNvPr id="7" name="图片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568" y="1110912"/>
            <a:ext cx="8208912" cy="5184576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2771800" y="2564904"/>
            <a:ext cx="288032" cy="3308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形标注 8"/>
          <p:cNvSpPr/>
          <p:nvPr/>
        </p:nvSpPr>
        <p:spPr>
          <a:xfrm>
            <a:off x="3059832" y="1844824"/>
            <a:ext cx="1512168" cy="720080"/>
          </a:xfrm>
          <a:prstGeom prst="wedgeEllipseCallout">
            <a:avLst>
              <a:gd name="adj1" fmla="val -51068"/>
              <a:gd name="adj2" fmla="val 72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2478</a:t>
            </a:r>
            <a:r>
              <a:rPr lang="zh-CN" altLang="en-US" dirty="0" smtClean="0"/>
              <a:t>个标本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450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/>
              <a:t>8</a:t>
            </a:r>
            <a:r>
              <a:rPr lang="zh-CN" altLang="en-US" dirty="0" smtClean="0"/>
              <a:t>日血常规按小时分布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1560" y="1196752"/>
            <a:ext cx="8136904" cy="5328592"/>
          </a:xfrm>
          <a:prstGeom prst="rect">
            <a:avLst/>
          </a:prstGeom>
        </p:spPr>
      </p:pic>
      <p:sp>
        <p:nvSpPr>
          <p:cNvPr id="2" name="椭圆形标注 1"/>
          <p:cNvSpPr/>
          <p:nvPr/>
        </p:nvSpPr>
        <p:spPr>
          <a:xfrm>
            <a:off x="3616749" y="2204864"/>
            <a:ext cx="1656184" cy="720080"/>
          </a:xfrm>
          <a:prstGeom prst="wedgeEllipseCallout">
            <a:avLst>
              <a:gd name="adj1" fmla="val -43419"/>
              <a:gd name="adj2" fmla="val 990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561</a:t>
            </a:r>
            <a:r>
              <a:rPr lang="zh-CN" altLang="en-US" dirty="0" smtClean="0"/>
              <a:t>个标本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3499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血常规总</a:t>
            </a:r>
            <a:r>
              <a:rPr lang="en-US" altLang="zh-CN" dirty="0" smtClean="0"/>
              <a:t>TAT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6084168" y="764704"/>
            <a:ext cx="2428860" cy="400110"/>
          </a:xfrm>
          <a:prstGeom prst="rect">
            <a:avLst/>
          </a:prstGeom>
          <a:solidFill>
            <a:schemeClr val="bg1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000" b="1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平均</a:t>
            </a:r>
            <a:r>
              <a:rPr lang="en-US" altLang="zh-CN" sz="2000" b="1" dirty="0" smtClean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TAT35.5min</a:t>
            </a:r>
            <a:endParaRPr lang="en-US" altLang="zh-CN" sz="2000" b="1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521" y="1164815"/>
            <a:ext cx="6480720" cy="3632337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4047" y="4797152"/>
            <a:ext cx="3960441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9339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住院、门诊血常规</a:t>
            </a:r>
            <a:r>
              <a:rPr lang="en-US" altLang="zh-CN" dirty="0" smtClean="0"/>
              <a:t>TAT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p:sp>
        <p:nvSpPr>
          <p:cNvPr id="5" name="云形标注 4"/>
          <p:cNvSpPr/>
          <p:nvPr/>
        </p:nvSpPr>
        <p:spPr>
          <a:xfrm>
            <a:off x="5796136" y="1000108"/>
            <a:ext cx="1785950" cy="1000132"/>
          </a:xfrm>
          <a:prstGeom prst="cloudCallout">
            <a:avLst>
              <a:gd name="adj1" fmla="val -114462"/>
              <a:gd name="adj2" fmla="val 709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住院平均</a:t>
            </a:r>
            <a:r>
              <a:rPr lang="en-US" altLang="zh-CN" dirty="0" smtClean="0"/>
              <a:t>52.6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7" name="圆角矩形标注 6"/>
          <p:cNvSpPr/>
          <p:nvPr/>
        </p:nvSpPr>
        <p:spPr>
          <a:xfrm>
            <a:off x="7329882" y="1929970"/>
            <a:ext cx="1571636" cy="928694"/>
          </a:xfrm>
          <a:prstGeom prst="wedgeRoundRectCallout">
            <a:avLst>
              <a:gd name="adj1" fmla="val -32685"/>
              <a:gd name="adj2" fmla="val 1317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门诊平均</a:t>
            </a:r>
            <a:r>
              <a:rPr lang="en-US" altLang="zh-CN" dirty="0" smtClean="0"/>
              <a:t>15.3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pic>
        <p:nvPicPr>
          <p:cNvPr id="8" name="图片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7504" y="1011449"/>
            <a:ext cx="5274310" cy="3694430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99991" y="3717031"/>
            <a:ext cx="4613385" cy="3137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20068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血球复检率的统计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分仪器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552" y="1268760"/>
            <a:ext cx="8136904" cy="5112568"/>
          </a:xfrm>
          <a:prstGeom prst="rect">
            <a:avLst/>
          </a:prstGeom>
        </p:spPr>
      </p:pic>
      <p:grpSp>
        <p:nvGrpSpPr>
          <p:cNvPr id="2" name="组合 106"/>
          <p:cNvGrpSpPr/>
          <p:nvPr/>
        </p:nvGrpSpPr>
        <p:grpSpPr>
          <a:xfrm>
            <a:off x="1520769" y="4240328"/>
            <a:ext cx="5112420" cy="484816"/>
            <a:chOff x="1520769" y="4149080"/>
            <a:chExt cx="5112420" cy="484816"/>
          </a:xfrm>
        </p:grpSpPr>
        <p:sp>
          <p:nvSpPr>
            <p:cNvPr id="6" name="流程图: 决策 5"/>
            <p:cNvSpPr/>
            <p:nvPr/>
          </p:nvSpPr>
          <p:spPr>
            <a:xfrm>
              <a:off x="1520769" y="425709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决策 6"/>
            <p:cNvSpPr/>
            <p:nvPr/>
          </p:nvSpPr>
          <p:spPr>
            <a:xfrm>
              <a:off x="2231744" y="4437112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决策 7"/>
            <p:cNvSpPr/>
            <p:nvPr/>
          </p:nvSpPr>
          <p:spPr>
            <a:xfrm>
              <a:off x="2951824" y="422108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决策 8"/>
            <p:cNvSpPr/>
            <p:nvPr/>
          </p:nvSpPr>
          <p:spPr>
            <a:xfrm>
              <a:off x="3707904" y="450912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决策 9"/>
            <p:cNvSpPr/>
            <p:nvPr/>
          </p:nvSpPr>
          <p:spPr>
            <a:xfrm>
              <a:off x="4427984" y="414908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决策 10"/>
            <p:cNvSpPr/>
            <p:nvPr/>
          </p:nvSpPr>
          <p:spPr>
            <a:xfrm>
              <a:off x="5148064" y="429309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决策 11"/>
            <p:cNvSpPr/>
            <p:nvPr/>
          </p:nvSpPr>
          <p:spPr>
            <a:xfrm>
              <a:off x="5868144" y="422108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决策 12"/>
            <p:cNvSpPr/>
            <p:nvPr/>
          </p:nvSpPr>
          <p:spPr>
            <a:xfrm>
              <a:off x="6597189" y="459789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>
              <a:stCxn id="6" idx="3"/>
              <a:endCxn id="7" idx="1"/>
            </p:cNvCxnSpPr>
            <p:nvPr/>
          </p:nvCxnSpPr>
          <p:spPr>
            <a:xfrm>
              <a:off x="1556769" y="4275096"/>
              <a:ext cx="674975" cy="180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7" idx="3"/>
              <a:endCxn id="8" idx="3"/>
            </p:cNvCxnSpPr>
            <p:nvPr/>
          </p:nvCxnSpPr>
          <p:spPr>
            <a:xfrm flipV="1">
              <a:off x="2267744" y="4239088"/>
              <a:ext cx="720080" cy="21602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stCxn id="8" idx="2"/>
              <a:endCxn id="9" idx="1"/>
            </p:cNvCxnSpPr>
            <p:nvPr/>
          </p:nvCxnSpPr>
          <p:spPr>
            <a:xfrm>
              <a:off x="2969824" y="4257088"/>
              <a:ext cx="738080" cy="2700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9" idx="2"/>
              <a:endCxn id="10" idx="1"/>
            </p:cNvCxnSpPr>
            <p:nvPr/>
          </p:nvCxnSpPr>
          <p:spPr>
            <a:xfrm flipV="1">
              <a:off x="3725904" y="4167080"/>
              <a:ext cx="702080" cy="3780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10" idx="2"/>
              <a:endCxn id="11" idx="1"/>
            </p:cNvCxnSpPr>
            <p:nvPr/>
          </p:nvCxnSpPr>
          <p:spPr>
            <a:xfrm>
              <a:off x="4445984" y="4185080"/>
              <a:ext cx="702080" cy="126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11" idx="2"/>
              <a:endCxn id="12" idx="1"/>
            </p:cNvCxnSpPr>
            <p:nvPr/>
          </p:nvCxnSpPr>
          <p:spPr>
            <a:xfrm flipV="1">
              <a:off x="5166064" y="4239088"/>
              <a:ext cx="702080" cy="9000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12" idx="3"/>
              <a:endCxn id="13" idx="1"/>
            </p:cNvCxnSpPr>
            <p:nvPr/>
          </p:nvCxnSpPr>
          <p:spPr>
            <a:xfrm>
              <a:off x="5904144" y="4239088"/>
              <a:ext cx="693045" cy="37680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103"/>
          <p:cNvGrpSpPr/>
          <p:nvPr/>
        </p:nvGrpSpPr>
        <p:grpSpPr>
          <a:xfrm>
            <a:off x="1475656" y="5373216"/>
            <a:ext cx="5184576" cy="288032"/>
            <a:chOff x="1475656" y="5012719"/>
            <a:chExt cx="5184576" cy="288032"/>
          </a:xfrm>
        </p:grpSpPr>
        <p:sp>
          <p:nvSpPr>
            <p:cNvPr id="42" name="十字星 41"/>
            <p:cNvSpPr/>
            <p:nvPr/>
          </p:nvSpPr>
          <p:spPr>
            <a:xfrm>
              <a:off x="1475656" y="5012719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十字星 43"/>
            <p:cNvSpPr/>
            <p:nvPr/>
          </p:nvSpPr>
          <p:spPr>
            <a:xfrm>
              <a:off x="2213892" y="5157192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十字星 44"/>
            <p:cNvSpPr/>
            <p:nvPr/>
          </p:nvSpPr>
          <p:spPr>
            <a:xfrm>
              <a:off x="2924781" y="5012719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十字星 45"/>
            <p:cNvSpPr/>
            <p:nvPr/>
          </p:nvSpPr>
          <p:spPr>
            <a:xfrm>
              <a:off x="3663017" y="5013176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十字星 46"/>
            <p:cNvSpPr/>
            <p:nvPr/>
          </p:nvSpPr>
          <p:spPr>
            <a:xfrm>
              <a:off x="4400801" y="5210751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十字星 47"/>
            <p:cNvSpPr/>
            <p:nvPr/>
          </p:nvSpPr>
          <p:spPr>
            <a:xfrm>
              <a:off x="5121107" y="5210751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十字星 48"/>
            <p:cNvSpPr/>
            <p:nvPr/>
          </p:nvSpPr>
          <p:spPr>
            <a:xfrm>
              <a:off x="5849926" y="5111560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十字星 49"/>
            <p:cNvSpPr/>
            <p:nvPr/>
          </p:nvSpPr>
          <p:spPr>
            <a:xfrm>
              <a:off x="6570232" y="5165576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51"/>
            <p:cNvCxnSpPr>
              <a:stCxn id="42" idx="3"/>
              <a:endCxn id="44" idx="1"/>
            </p:cNvCxnSpPr>
            <p:nvPr/>
          </p:nvCxnSpPr>
          <p:spPr>
            <a:xfrm>
              <a:off x="1565656" y="5057719"/>
              <a:ext cx="648236" cy="14447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4" idx="3"/>
              <a:endCxn id="45" idx="1"/>
            </p:cNvCxnSpPr>
            <p:nvPr/>
          </p:nvCxnSpPr>
          <p:spPr>
            <a:xfrm flipV="1">
              <a:off x="2303892" y="5057719"/>
              <a:ext cx="620889" cy="14447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45" idx="3"/>
              <a:endCxn id="46" idx="1"/>
            </p:cNvCxnSpPr>
            <p:nvPr/>
          </p:nvCxnSpPr>
          <p:spPr>
            <a:xfrm>
              <a:off x="3014781" y="5057719"/>
              <a:ext cx="648236" cy="45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46" idx="3"/>
              <a:endCxn id="47" idx="1"/>
            </p:cNvCxnSpPr>
            <p:nvPr/>
          </p:nvCxnSpPr>
          <p:spPr>
            <a:xfrm>
              <a:off x="3753017" y="5058176"/>
              <a:ext cx="647784" cy="19757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47" idx="3"/>
              <a:endCxn id="48" idx="1"/>
            </p:cNvCxnSpPr>
            <p:nvPr/>
          </p:nvCxnSpPr>
          <p:spPr>
            <a:xfrm>
              <a:off x="4490801" y="5255751"/>
              <a:ext cx="630306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48" idx="3"/>
              <a:endCxn id="49" idx="1"/>
            </p:cNvCxnSpPr>
            <p:nvPr/>
          </p:nvCxnSpPr>
          <p:spPr>
            <a:xfrm flipV="1">
              <a:off x="5211107" y="5156560"/>
              <a:ext cx="638819" cy="9919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49" idx="3"/>
              <a:endCxn id="50" idx="1"/>
            </p:cNvCxnSpPr>
            <p:nvPr/>
          </p:nvCxnSpPr>
          <p:spPr>
            <a:xfrm>
              <a:off x="5939926" y="5156560"/>
              <a:ext cx="630306" cy="54016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直接连接符 83"/>
          <p:cNvCxnSpPr/>
          <p:nvPr/>
        </p:nvCxnSpPr>
        <p:spPr>
          <a:xfrm>
            <a:off x="1879203" y="6043316"/>
            <a:ext cx="621333" cy="35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04"/>
          <p:cNvGrpSpPr/>
          <p:nvPr/>
        </p:nvGrpSpPr>
        <p:grpSpPr>
          <a:xfrm>
            <a:off x="1466403" y="5337224"/>
            <a:ext cx="5193829" cy="324024"/>
            <a:chOff x="1466403" y="5337224"/>
            <a:chExt cx="5193829" cy="324024"/>
          </a:xfrm>
        </p:grpSpPr>
        <p:sp>
          <p:nvSpPr>
            <p:cNvPr id="73" name="五角星 72"/>
            <p:cNvSpPr/>
            <p:nvPr/>
          </p:nvSpPr>
          <p:spPr>
            <a:xfrm>
              <a:off x="1466403" y="5373216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五角星 73"/>
            <p:cNvSpPr/>
            <p:nvPr/>
          </p:nvSpPr>
          <p:spPr>
            <a:xfrm>
              <a:off x="2195736" y="5481240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五角星 74"/>
            <p:cNvSpPr/>
            <p:nvPr/>
          </p:nvSpPr>
          <p:spPr>
            <a:xfrm>
              <a:off x="2915816" y="533722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五角星 75"/>
            <p:cNvSpPr/>
            <p:nvPr/>
          </p:nvSpPr>
          <p:spPr>
            <a:xfrm>
              <a:off x="3653982" y="533722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五角星 76"/>
            <p:cNvSpPr/>
            <p:nvPr/>
          </p:nvSpPr>
          <p:spPr>
            <a:xfrm>
              <a:off x="4383027" y="555324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五角星 77"/>
            <p:cNvSpPr/>
            <p:nvPr/>
          </p:nvSpPr>
          <p:spPr>
            <a:xfrm>
              <a:off x="5111916" y="555324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五角星 78"/>
            <p:cNvSpPr/>
            <p:nvPr/>
          </p:nvSpPr>
          <p:spPr>
            <a:xfrm>
              <a:off x="5832152" y="5481240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五角星 79"/>
            <p:cNvSpPr/>
            <p:nvPr/>
          </p:nvSpPr>
          <p:spPr>
            <a:xfrm>
              <a:off x="6552232" y="555324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>
              <a:stCxn id="73" idx="4"/>
              <a:endCxn id="74" idx="1"/>
            </p:cNvCxnSpPr>
            <p:nvPr/>
          </p:nvCxnSpPr>
          <p:spPr>
            <a:xfrm>
              <a:off x="1574403" y="5414468"/>
              <a:ext cx="621333" cy="108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74" idx="4"/>
              <a:endCxn id="75" idx="1"/>
            </p:cNvCxnSpPr>
            <p:nvPr/>
          </p:nvCxnSpPr>
          <p:spPr>
            <a:xfrm flipV="1">
              <a:off x="2303736" y="5378476"/>
              <a:ext cx="612080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stCxn id="75" idx="4"/>
              <a:endCxn id="76" idx="1"/>
            </p:cNvCxnSpPr>
            <p:nvPr/>
          </p:nvCxnSpPr>
          <p:spPr>
            <a:xfrm>
              <a:off x="3023816" y="5378476"/>
              <a:ext cx="6301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>
              <a:stCxn id="76" idx="4"/>
              <a:endCxn id="77" idx="1"/>
            </p:cNvCxnSpPr>
            <p:nvPr/>
          </p:nvCxnSpPr>
          <p:spPr>
            <a:xfrm>
              <a:off x="3761982" y="5378476"/>
              <a:ext cx="621045" cy="216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stCxn id="77" idx="4"/>
              <a:endCxn id="78" idx="1"/>
            </p:cNvCxnSpPr>
            <p:nvPr/>
          </p:nvCxnSpPr>
          <p:spPr>
            <a:xfrm>
              <a:off x="4491027" y="5594500"/>
              <a:ext cx="620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>
              <a:stCxn id="78" idx="4"/>
              <a:endCxn id="79" idx="1"/>
            </p:cNvCxnSpPr>
            <p:nvPr/>
          </p:nvCxnSpPr>
          <p:spPr>
            <a:xfrm flipV="1">
              <a:off x="5219916" y="5522492"/>
              <a:ext cx="612236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>
              <a:stCxn id="79" idx="4"/>
              <a:endCxn id="80" idx="1"/>
            </p:cNvCxnSpPr>
            <p:nvPr/>
          </p:nvCxnSpPr>
          <p:spPr>
            <a:xfrm>
              <a:off x="5940152" y="5522492"/>
              <a:ext cx="612080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61007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血球复检率统计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分部门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536" y="1196752"/>
            <a:ext cx="8352928" cy="5328592"/>
          </a:xfrm>
          <a:prstGeom prst="rect">
            <a:avLst/>
          </a:prstGeom>
        </p:spPr>
      </p:pic>
      <p:grpSp>
        <p:nvGrpSpPr>
          <p:cNvPr id="2" name="组合 52"/>
          <p:cNvGrpSpPr/>
          <p:nvPr/>
        </p:nvGrpSpPr>
        <p:grpSpPr>
          <a:xfrm>
            <a:off x="2105946" y="4437112"/>
            <a:ext cx="3879319" cy="180016"/>
            <a:chOff x="2105946" y="4509120"/>
            <a:chExt cx="3879319" cy="180016"/>
          </a:xfrm>
        </p:grpSpPr>
        <p:sp>
          <p:nvSpPr>
            <p:cNvPr id="6" name="流程图: 决策 5"/>
            <p:cNvSpPr/>
            <p:nvPr/>
          </p:nvSpPr>
          <p:spPr>
            <a:xfrm>
              <a:off x="2105946" y="461713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决策 6"/>
            <p:cNvSpPr/>
            <p:nvPr/>
          </p:nvSpPr>
          <p:spPr>
            <a:xfrm>
              <a:off x="4041065" y="450912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决策 7"/>
            <p:cNvSpPr/>
            <p:nvPr/>
          </p:nvSpPr>
          <p:spPr>
            <a:xfrm>
              <a:off x="5949265" y="465313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6" idx="3"/>
              <a:endCxn id="7" idx="1"/>
            </p:cNvCxnSpPr>
            <p:nvPr/>
          </p:nvCxnSpPr>
          <p:spPr>
            <a:xfrm flipV="1">
              <a:off x="2141946" y="4527120"/>
              <a:ext cx="1899119" cy="108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7" idx="3"/>
              <a:endCxn id="8" idx="3"/>
            </p:cNvCxnSpPr>
            <p:nvPr/>
          </p:nvCxnSpPr>
          <p:spPr>
            <a:xfrm>
              <a:off x="4077065" y="4527120"/>
              <a:ext cx="1908200" cy="144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54"/>
          <p:cNvGrpSpPr/>
          <p:nvPr/>
        </p:nvGrpSpPr>
        <p:grpSpPr>
          <a:xfrm>
            <a:off x="2087728" y="5481697"/>
            <a:ext cx="3924494" cy="251559"/>
            <a:chOff x="2087728" y="5481697"/>
            <a:chExt cx="3924494" cy="251559"/>
          </a:xfrm>
        </p:grpSpPr>
        <p:sp>
          <p:nvSpPr>
            <p:cNvPr id="22" name="十字星 21"/>
            <p:cNvSpPr/>
            <p:nvPr/>
          </p:nvSpPr>
          <p:spPr>
            <a:xfrm>
              <a:off x="2087728" y="5589240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十字星 22"/>
            <p:cNvSpPr/>
            <p:nvPr/>
          </p:nvSpPr>
          <p:spPr>
            <a:xfrm>
              <a:off x="4023213" y="5481697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十字星 23"/>
            <p:cNvSpPr/>
            <p:nvPr/>
          </p:nvSpPr>
          <p:spPr>
            <a:xfrm>
              <a:off x="5922222" y="5643256"/>
              <a:ext cx="90000" cy="90000"/>
            </a:xfrm>
            <a:prstGeom prst="star4">
              <a:avLst>
                <a:gd name="adj" fmla="val 23171"/>
              </a:avLst>
            </a:prstGeom>
            <a:solidFill>
              <a:srgbClr val="FFFF00"/>
            </a:solidFill>
            <a:ln w="63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/>
            <p:cNvCxnSpPr>
              <a:stCxn id="22" idx="3"/>
              <a:endCxn id="23" idx="1"/>
            </p:cNvCxnSpPr>
            <p:nvPr/>
          </p:nvCxnSpPr>
          <p:spPr>
            <a:xfrm flipV="1">
              <a:off x="2177728" y="5526697"/>
              <a:ext cx="1845485" cy="10754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3" idx="3"/>
              <a:endCxn id="24" idx="1"/>
            </p:cNvCxnSpPr>
            <p:nvPr/>
          </p:nvCxnSpPr>
          <p:spPr>
            <a:xfrm>
              <a:off x="4113213" y="5526697"/>
              <a:ext cx="1809009" cy="161559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53"/>
          <p:cNvGrpSpPr/>
          <p:nvPr/>
        </p:nvGrpSpPr>
        <p:grpSpPr>
          <a:xfrm>
            <a:off x="2078475" y="5409076"/>
            <a:ext cx="3942782" cy="360172"/>
            <a:chOff x="2078475" y="4994571"/>
            <a:chExt cx="3942782" cy="360172"/>
          </a:xfrm>
        </p:grpSpPr>
        <p:sp>
          <p:nvSpPr>
            <p:cNvPr id="38" name="五角星 37"/>
            <p:cNvSpPr/>
            <p:nvPr/>
          </p:nvSpPr>
          <p:spPr>
            <a:xfrm>
              <a:off x="2078475" y="5210751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五角星 38"/>
            <p:cNvSpPr/>
            <p:nvPr/>
          </p:nvSpPr>
          <p:spPr>
            <a:xfrm>
              <a:off x="4005057" y="4994571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五角星 39"/>
            <p:cNvSpPr/>
            <p:nvPr/>
          </p:nvSpPr>
          <p:spPr>
            <a:xfrm>
              <a:off x="5913257" y="5246743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>
              <a:stCxn id="38" idx="4"/>
              <a:endCxn id="39" idx="1"/>
            </p:cNvCxnSpPr>
            <p:nvPr/>
          </p:nvCxnSpPr>
          <p:spPr>
            <a:xfrm flipV="1">
              <a:off x="2186475" y="5035823"/>
              <a:ext cx="1818582" cy="2161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39" idx="4"/>
              <a:endCxn id="40" idx="1"/>
            </p:cNvCxnSpPr>
            <p:nvPr/>
          </p:nvCxnSpPr>
          <p:spPr>
            <a:xfrm>
              <a:off x="4113057" y="5035823"/>
              <a:ext cx="1800200" cy="2521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021337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血球复检率统计</a:t>
            </a:r>
            <a:r>
              <a:rPr lang="en-US" altLang="zh-CN" dirty="0" smtClean="0"/>
              <a:t>-</a:t>
            </a:r>
            <a:r>
              <a:rPr lang="zh-CN" altLang="en-US" dirty="0" smtClean="0"/>
              <a:t>人员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536" y="1124744"/>
            <a:ext cx="8280920" cy="5328592"/>
          </a:xfrm>
          <a:prstGeom prst="rect">
            <a:avLst/>
          </a:prstGeom>
        </p:spPr>
      </p:pic>
      <p:sp>
        <p:nvSpPr>
          <p:cNvPr id="22" name="十字星 21"/>
          <p:cNvSpPr/>
          <p:nvPr/>
        </p:nvSpPr>
        <p:spPr>
          <a:xfrm>
            <a:off x="1030379" y="5283216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十字星 22"/>
          <p:cNvSpPr/>
          <p:nvPr/>
        </p:nvSpPr>
        <p:spPr>
          <a:xfrm>
            <a:off x="1192387" y="5229200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十字星 23"/>
          <p:cNvSpPr/>
          <p:nvPr/>
        </p:nvSpPr>
        <p:spPr>
          <a:xfrm>
            <a:off x="1348113" y="5373216"/>
            <a:ext cx="98965" cy="72008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十字星 24"/>
          <p:cNvSpPr/>
          <p:nvPr/>
        </p:nvSpPr>
        <p:spPr>
          <a:xfrm>
            <a:off x="1520146" y="5355224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十字星 25"/>
          <p:cNvSpPr/>
          <p:nvPr/>
        </p:nvSpPr>
        <p:spPr>
          <a:xfrm>
            <a:off x="1678451" y="5229200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十字星 26"/>
          <p:cNvSpPr/>
          <p:nvPr/>
        </p:nvSpPr>
        <p:spPr>
          <a:xfrm>
            <a:off x="1842082" y="5301208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十字星 27"/>
          <p:cNvSpPr/>
          <p:nvPr/>
        </p:nvSpPr>
        <p:spPr>
          <a:xfrm>
            <a:off x="2008290" y="5229200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十字星 28"/>
          <p:cNvSpPr/>
          <p:nvPr/>
        </p:nvSpPr>
        <p:spPr>
          <a:xfrm>
            <a:off x="2167158" y="5301208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>
            <a:stCxn id="22" idx="3"/>
            <a:endCxn id="23" idx="1"/>
          </p:cNvCxnSpPr>
          <p:nvPr/>
        </p:nvCxnSpPr>
        <p:spPr>
          <a:xfrm flipV="1">
            <a:off x="1120379" y="5274200"/>
            <a:ext cx="72008" cy="54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3" idx="3"/>
            <a:endCxn id="24" idx="1"/>
          </p:cNvCxnSpPr>
          <p:nvPr/>
        </p:nvCxnSpPr>
        <p:spPr>
          <a:xfrm>
            <a:off x="1282387" y="5274200"/>
            <a:ext cx="65726" cy="1350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4" idx="3"/>
            <a:endCxn id="25" idx="1"/>
          </p:cNvCxnSpPr>
          <p:nvPr/>
        </p:nvCxnSpPr>
        <p:spPr>
          <a:xfrm flipV="1">
            <a:off x="1447078" y="5400224"/>
            <a:ext cx="73068" cy="899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25" idx="3"/>
            <a:endCxn id="26" idx="1"/>
          </p:cNvCxnSpPr>
          <p:nvPr/>
        </p:nvCxnSpPr>
        <p:spPr>
          <a:xfrm flipV="1">
            <a:off x="1610146" y="5274200"/>
            <a:ext cx="68305" cy="12602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6" idx="3"/>
            <a:endCxn id="27" idx="1"/>
          </p:cNvCxnSpPr>
          <p:nvPr/>
        </p:nvCxnSpPr>
        <p:spPr>
          <a:xfrm>
            <a:off x="1768451" y="5274200"/>
            <a:ext cx="73631" cy="720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27" idx="3"/>
            <a:endCxn id="28" idx="1"/>
          </p:cNvCxnSpPr>
          <p:nvPr/>
        </p:nvCxnSpPr>
        <p:spPr>
          <a:xfrm flipV="1">
            <a:off x="1932082" y="5274200"/>
            <a:ext cx="76208" cy="720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8" idx="3"/>
            <a:endCxn id="29" idx="1"/>
          </p:cNvCxnSpPr>
          <p:nvPr/>
        </p:nvCxnSpPr>
        <p:spPr>
          <a:xfrm>
            <a:off x="2098290" y="5274200"/>
            <a:ext cx="68868" cy="720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26"/>
          <p:cNvGrpSpPr/>
          <p:nvPr/>
        </p:nvGrpSpPr>
        <p:grpSpPr>
          <a:xfrm>
            <a:off x="1052573" y="4176704"/>
            <a:ext cx="5923972" cy="548440"/>
            <a:chOff x="1052573" y="4320720"/>
            <a:chExt cx="5923972" cy="548440"/>
          </a:xfrm>
        </p:grpSpPr>
        <p:sp>
          <p:nvSpPr>
            <p:cNvPr id="6" name="流程图: 决策 5"/>
            <p:cNvSpPr/>
            <p:nvPr/>
          </p:nvSpPr>
          <p:spPr>
            <a:xfrm>
              <a:off x="1052573" y="435672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决策 6"/>
            <p:cNvSpPr/>
            <p:nvPr/>
          </p:nvSpPr>
          <p:spPr>
            <a:xfrm>
              <a:off x="1223632" y="4536744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流程图: 决策 7"/>
            <p:cNvSpPr/>
            <p:nvPr/>
          </p:nvSpPr>
          <p:spPr>
            <a:xfrm>
              <a:off x="1376901" y="449236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流程图: 决策 8"/>
            <p:cNvSpPr/>
            <p:nvPr/>
          </p:nvSpPr>
          <p:spPr>
            <a:xfrm>
              <a:off x="1547664" y="4608752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流程图: 决策 9"/>
            <p:cNvSpPr/>
            <p:nvPr/>
          </p:nvSpPr>
          <p:spPr>
            <a:xfrm>
              <a:off x="1710436" y="4420352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决策 10"/>
            <p:cNvSpPr/>
            <p:nvPr/>
          </p:nvSpPr>
          <p:spPr>
            <a:xfrm>
              <a:off x="1871704" y="439272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流程图: 决策 11"/>
            <p:cNvSpPr/>
            <p:nvPr/>
          </p:nvSpPr>
          <p:spPr>
            <a:xfrm>
              <a:off x="2037090" y="449236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流程图: 决策 12"/>
            <p:cNvSpPr/>
            <p:nvPr/>
          </p:nvSpPr>
          <p:spPr>
            <a:xfrm>
              <a:off x="2195736" y="439272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6" idx="3"/>
              <a:endCxn id="7" idx="1"/>
            </p:cNvCxnSpPr>
            <p:nvPr/>
          </p:nvCxnSpPr>
          <p:spPr>
            <a:xfrm>
              <a:off x="1088573" y="4374728"/>
              <a:ext cx="135059" cy="180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stCxn id="7" idx="3"/>
              <a:endCxn id="8" idx="3"/>
            </p:cNvCxnSpPr>
            <p:nvPr/>
          </p:nvCxnSpPr>
          <p:spPr>
            <a:xfrm flipV="1">
              <a:off x="1259632" y="4510360"/>
              <a:ext cx="153269" cy="4438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8" idx="2"/>
              <a:endCxn id="9" idx="1"/>
            </p:cNvCxnSpPr>
            <p:nvPr/>
          </p:nvCxnSpPr>
          <p:spPr>
            <a:xfrm>
              <a:off x="1394901" y="4528360"/>
              <a:ext cx="152763" cy="9839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9" idx="2"/>
              <a:endCxn id="10" idx="1"/>
            </p:cNvCxnSpPr>
            <p:nvPr/>
          </p:nvCxnSpPr>
          <p:spPr>
            <a:xfrm flipV="1">
              <a:off x="1565664" y="4438352"/>
              <a:ext cx="144772" cy="206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0" idx="2"/>
              <a:endCxn id="11" idx="1"/>
            </p:cNvCxnSpPr>
            <p:nvPr/>
          </p:nvCxnSpPr>
          <p:spPr>
            <a:xfrm flipV="1">
              <a:off x="1728436" y="4410728"/>
              <a:ext cx="143268" cy="4562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11" idx="2"/>
              <a:endCxn id="12" idx="1"/>
            </p:cNvCxnSpPr>
            <p:nvPr/>
          </p:nvCxnSpPr>
          <p:spPr>
            <a:xfrm>
              <a:off x="1889704" y="4428728"/>
              <a:ext cx="147386" cy="816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stCxn id="12" idx="3"/>
              <a:endCxn id="13" idx="1"/>
            </p:cNvCxnSpPr>
            <p:nvPr/>
          </p:nvCxnSpPr>
          <p:spPr>
            <a:xfrm flipV="1">
              <a:off x="2073090" y="4410728"/>
              <a:ext cx="122646" cy="996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流程图: 决策 52"/>
            <p:cNvSpPr/>
            <p:nvPr/>
          </p:nvSpPr>
          <p:spPr>
            <a:xfrm>
              <a:off x="2375200" y="450912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流程图: 决策 53"/>
            <p:cNvSpPr/>
            <p:nvPr/>
          </p:nvSpPr>
          <p:spPr>
            <a:xfrm>
              <a:off x="2546259" y="4689144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流程图: 决策 54"/>
            <p:cNvSpPr/>
            <p:nvPr/>
          </p:nvSpPr>
          <p:spPr>
            <a:xfrm>
              <a:off x="2699528" y="447312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流程图: 决策 55"/>
            <p:cNvSpPr/>
            <p:nvPr/>
          </p:nvSpPr>
          <p:spPr>
            <a:xfrm>
              <a:off x="2870291" y="4761152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流程图: 决策 56"/>
            <p:cNvSpPr/>
            <p:nvPr/>
          </p:nvSpPr>
          <p:spPr>
            <a:xfrm>
              <a:off x="3033063" y="4401112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流程图: 决策 57"/>
            <p:cNvSpPr/>
            <p:nvPr/>
          </p:nvSpPr>
          <p:spPr>
            <a:xfrm>
              <a:off x="3194331" y="454512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流程图: 决策 58"/>
            <p:cNvSpPr/>
            <p:nvPr/>
          </p:nvSpPr>
          <p:spPr>
            <a:xfrm>
              <a:off x="3359717" y="442873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流程图: 决策 59"/>
            <p:cNvSpPr/>
            <p:nvPr/>
          </p:nvSpPr>
          <p:spPr>
            <a:xfrm>
              <a:off x="3518363" y="4500744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连接符 60"/>
            <p:cNvCxnSpPr>
              <a:stCxn id="53" idx="3"/>
              <a:endCxn id="54" idx="1"/>
            </p:cNvCxnSpPr>
            <p:nvPr/>
          </p:nvCxnSpPr>
          <p:spPr>
            <a:xfrm>
              <a:off x="2411200" y="4527128"/>
              <a:ext cx="135059" cy="180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54" idx="3"/>
              <a:endCxn id="55" idx="3"/>
            </p:cNvCxnSpPr>
            <p:nvPr/>
          </p:nvCxnSpPr>
          <p:spPr>
            <a:xfrm flipV="1">
              <a:off x="2582259" y="4491120"/>
              <a:ext cx="153269" cy="21602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>
              <a:stCxn id="55" idx="2"/>
              <a:endCxn id="56" idx="1"/>
            </p:cNvCxnSpPr>
            <p:nvPr/>
          </p:nvCxnSpPr>
          <p:spPr>
            <a:xfrm>
              <a:off x="2717528" y="4509120"/>
              <a:ext cx="152763" cy="2700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stCxn id="56" idx="2"/>
              <a:endCxn id="57" idx="1"/>
            </p:cNvCxnSpPr>
            <p:nvPr/>
          </p:nvCxnSpPr>
          <p:spPr>
            <a:xfrm flipV="1">
              <a:off x="2888291" y="4419112"/>
              <a:ext cx="144772" cy="3780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57" idx="2"/>
              <a:endCxn id="58" idx="1"/>
            </p:cNvCxnSpPr>
            <p:nvPr/>
          </p:nvCxnSpPr>
          <p:spPr>
            <a:xfrm>
              <a:off x="3051063" y="4437112"/>
              <a:ext cx="143268" cy="126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>
              <a:stCxn id="58" idx="2"/>
              <a:endCxn id="59" idx="1"/>
            </p:cNvCxnSpPr>
            <p:nvPr/>
          </p:nvCxnSpPr>
          <p:spPr>
            <a:xfrm flipV="1">
              <a:off x="3212331" y="4446736"/>
              <a:ext cx="147386" cy="13439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59" idx="3"/>
              <a:endCxn id="60" idx="1"/>
            </p:cNvCxnSpPr>
            <p:nvPr/>
          </p:nvCxnSpPr>
          <p:spPr>
            <a:xfrm>
              <a:off x="3395717" y="4446736"/>
              <a:ext cx="122646" cy="7200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流程图: 决策 67"/>
            <p:cNvSpPr/>
            <p:nvPr/>
          </p:nvSpPr>
          <p:spPr>
            <a:xfrm>
              <a:off x="3680869" y="4445504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流程图: 决策 68"/>
            <p:cNvSpPr/>
            <p:nvPr/>
          </p:nvSpPr>
          <p:spPr>
            <a:xfrm>
              <a:off x="3851928" y="462552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流程图: 决策 69"/>
            <p:cNvSpPr/>
            <p:nvPr/>
          </p:nvSpPr>
          <p:spPr>
            <a:xfrm>
              <a:off x="4005197" y="440949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流程图: 决策 70"/>
            <p:cNvSpPr/>
            <p:nvPr/>
          </p:nvSpPr>
          <p:spPr>
            <a:xfrm>
              <a:off x="4175960" y="469752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流程图: 决策 71"/>
            <p:cNvSpPr/>
            <p:nvPr/>
          </p:nvSpPr>
          <p:spPr>
            <a:xfrm>
              <a:off x="4338732" y="433748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流程图: 决策 72"/>
            <p:cNvSpPr/>
            <p:nvPr/>
          </p:nvSpPr>
          <p:spPr>
            <a:xfrm>
              <a:off x="4500000" y="4481504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流程图: 决策 73"/>
            <p:cNvSpPr/>
            <p:nvPr/>
          </p:nvSpPr>
          <p:spPr>
            <a:xfrm>
              <a:off x="4665386" y="440949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流程图: 决策 74"/>
            <p:cNvSpPr/>
            <p:nvPr/>
          </p:nvSpPr>
          <p:spPr>
            <a:xfrm>
              <a:off x="4824032" y="4481504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6" name="直接连接符 75"/>
            <p:cNvCxnSpPr>
              <a:stCxn id="68" idx="3"/>
              <a:endCxn id="69" idx="1"/>
            </p:cNvCxnSpPr>
            <p:nvPr/>
          </p:nvCxnSpPr>
          <p:spPr>
            <a:xfrm>
              <a:off x="3716869" y="4463504"/>
              <a:ext cx="135059" cy="180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>
              <a:stCxn id="69" idx="3"/>
              <a:endCxn id="70" idx="3"/>
            </p:cNvCxnSpPr>
            <p:nvPr/>
          </p:nvCxnSpPr>
          <p:spPr>
            <a:xfrm flipV="1">
              <a:off x="3887928" y="4427496"/>
              <a:ext cx="153269" cy="21602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0" idx="2"/>
              <a:endCxn id="71" idx="1"/>
            </p:cNvCxnSpPr>
            <p:nvPr/>
          </p:nvCxnSpPr>
          <p:spPr>
            <a:xfrm>
              <a:off x="4023197" y="4445496"/>
              <a:ext cx="152763" cy="2700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>
              <a:stCxn id="71" idx="2"/>
              <a:endCxn id="72" idx="1"/>
            </p:cNvCxnSpPr>
            <p:nvPr/>
          </p:nvCxnSpPr>
          <p:spPr>
            <a:xfrm flipV="1">
              <a:off x="4193960" y="4355488"/>
              <a:ext cx="144772" cy="3780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stCxn id="72" idx="2"/>
              <a:endCxn id="73" idx="1"/>
            </p:cNvCxnSpPr>
            <p:nvPr/>
          </p:nvCxnSpPr>
          <p:spPr>
            <a:xfrm>
              <a:off x="4356732" y="4373488"/>
              <a:ext cx="143268" cy="126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>
              <a:stCxn id="73" idx="2"/>
              <a:endCxn id="74" idx="1"/>
            </p:cNvCxnSpPr>
            <p:nvPr/>
          </p:nvCxnSpPr>
          <p:spPr>
            <a:xfrm flipV="1">
              <a:off x="4518000" y="4427496"/>
              <a:ext cx="147386" cy="9000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>
              <a:stCxn id="74" idx="3"/>
              <a:endCxn id="75" idx="1"/>
            </p:cNvCxnSpPr>
            <p:nvPr/>
          </p:nvCxnSpPr>
          <p:spPr>
            <a:xfrm>
              <a:off x="4701386" y="4427496"/>
              <a:ext cx="122646" cy="7200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流程图: 决策 82"/>
            <p:cNvSpPr/>
            <p:nvPr/>
          </p:nvSpPr>
          <p:spPr>
            <a:xfrm>
              <a:off x="4986538" y="4597904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流程图: 决策 83"/>
            <p:cNvSpPr/>
            <p:nvPr/>
          </p:nvSpPr>
          <p:spPr>
            <a:xfrm>
              <a:off x="5157597" y="477792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流程图: 决策 84"/>
            <p:cNvSpPr/>
            <p:nvPr/>
          </p:nvSpPr>
          <p:spPr>
            <a:xfrm>
              <a:off x="5310866" y="456189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流程图: 决策 85"/>
            <p:cNvSpPr/>
            <p:nvPr/>
          </p:nvSpPr>
          <p:spPr>
            <a:xfrm>
              <a:off x="5481629" y="468076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流程图: 决策 86"/>
            <p:cNvSpPr/>
            <p:nvPr/>
          </p:nvSpPr>
          <p:spPr>
            <a:xfrm>
              <a:off x="5644401" y="432072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流程图: 决策 87"/>
            <p:cNvSpPr/>
            <p:nvPr/>
          </p:nvSpPr>
          <p:spPr>
            <a:xfrm>
              <a:off x="5805669" y="446473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流程图: 决策 88"/>
            <p:cNvSpPr/>
            <p:nvPr/>
          </p:nvSpPr>
          <p:spPr>
            <a:xfrm>
              <a:off x="5971055" y="439272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流程图: 决策 89"/>
            <p:cNvSpPr/>
            <p:nvPr/>
          </p:nvSpPr>
          <p:spPr>
            <a:xfrm>
              <a:off x="6129701" y="446473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连接符 90"/>
            <p:cNvCxnSpPr>
              <a:stCxn id="83" idx="3"/>
              <a:endCxn id="84" idx="1"/>
            </p:cNvCxnSpPr>
            <p:nvPr/>
          </p:nvCxnSpPr>
          <p:spPr>
            <a:xfrm>
              <a:off x="5022538" y="4615904"/>
              <a:ext cx="135059" cy="180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>
              <a:stCxn id="84" idx="3"/>
              <a:endCxn id="85" idx="3"/>
            </p:cNvCxnSpPr>
            <p:nvPr/>
          </p:nvCxnSpPr>
          <p:spPr>
            <a:xfrm flipV="1">
              <a:off x="5193597" y="4579896"/>
              <a:ext cx="153269" cy="21602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>
              <a:stCxn id="85" idx="3"/>
              <a:endCxn id="86" idx="1"/>
            </p:cNvCxnSpPr>
            <p:nvPr/>
          </p:nvCxnSpPr>
          <p:spPr>
            <a:xfrm>
              <a:off x="5346866" y="4579896"/>
              <a:ext cx="134763" cy="11886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>
              <a:stCxn id="86" idx="2"/>
              <a:endCxn id="87" idx="1"/>
            </p:cNvCxnSpPr>
            <p:nvPr/>
          </p:nvCxnSpPr>
          <p:spPr>
            <a:xfrm flipV="1">
              <a:off x="5499629" y="4338720"/>
              <a:ext cx="144772" cy="3780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>
              <a:stCxn id="87" idx="2"/>
              <a:endCxn id="88" idx="1"/>
            </p:cNvCxnSpPr>
            <p:nvPr/>
          </p:nvCxnSpPr>
          <p:spPr>
            <a:xfrm>
              <a:off x="5662401" y="4356720"/>
              <a:ext cx="143268" cy="126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>
              <a:stCxn id="88" idx="2"/>
              <a:endCxn id="89" idx="1"/>
            </p:cNvCxnSpPr>
            <p:nvPr/>
          </p:nvCxnSpPr>
          <p:spPr>
            <a:xfrm flipV="1">
              <a:off x="5823669" y="4410728"/>
              <a:ext cx="147386" cy="9000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>
              <a:stCxn id="89" idx="3"/>
              <a:endCxn id="90" idx="1"/>
            </p:cNvCxnSpPr>
            <p:nvPr/>
          </p:nvCxnSpPr>
          <p:spPr>
            <a:xfrm>
              <a:off x="6007055" y="4410728"/>
              <a:ext cx="122646" cy="72008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流程图: 决策 97"/>
            <p:cNvSpPr/>
            <p:nvPr/>
          </p:nvSpPr>
          <p:spPr>
            <a:xfrm>
              <a:off x="6282682" y="4581136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流程图: 决策 98"/>
            <p:cNvSpPr/>
            <p:nvPr/>
          </p:nvSpPr>
          <p:spPr>
            <a:xfrm>
              <a:off x="6453741" y="4761152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流程图: 决策 99"/>
            <p:cNvSpPr/>
            <p:nvPr/>
          </p:nvSpPr>
          <p:spPr>
            <a:xfrm>
              <a:off x="6607010" y="4545128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流程图: 决策 100"/>
            <p:cNvSpPr/>
            <p:nvPr/>
          </p:nvSpPr>
          <p:spPr>
            <a:xfrm>
              <a:off x="6777773" y="483316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流程图: 决策 101"/>
            <p:cNvSpPr/>
            <p:nvPr/>
          </p:nvSpPr>
          <p:spPr>
            <a:xfrm>
              <a:off x="6940545" y="4473120"/>
              <a:ext cx="36000" cy="36000"/>
            </a:xfrm>
            <a:prstGeom prst="flowChartDecision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6" name="直接连接符 105"/>
            <p:cNvCxnSpPr>
              <a:stCxn id="98" idx="3"/>
              <a:endCxn id="99" idx="1"/>
            </p:cNvCxnSpPr>
            <p:nvPr/>
          </p:nvCxnSpPr>
          <p:spPr>
            <a:xfrm>
              <a:off x="6318682" y="4599136"/>
              <a:ext cx="135059" cy="180016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>
              <a:stCxn id="99" idx="3"/>
              <a:endCxn id="100" idx="3"/>
            </p:cNvCxnSpPr>
            <p:nvPr/>
          </p:nvCxnSpPr>
          <p:spPr>
            <a:xfrm flipV="1">
              <a:off x="6489741" y="4563128"/>
              <a:ext cx="153269" cy="21602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>
              <a:stCxn id="100" idx="2"/>
              <a:endCxn id="101" idx="1"/>
            </p:cNvCxnSpPr>
            <p:nvPr/>
          </p:nvCxnSpPr>
          <p:spPr>
            <a:xfrm>
              <a:off x="6625010" y="4581128"/>
              <a:ext cx="152763" cy="270032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101" idx="2"/>
              <a:endCxn id="102" idx="1"/>
            </p:cNvCxnSpPr>
            <p:nvPr/>
          </p:nvCxnSpPr>
          <p:spPr>
            <a:xfrm flipV="1">
              <a:off x="6795773" y="4491120"/>
              <a:ext cx="144772" cy="3780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>
              <a:endCxn id="98" idx="1"/>
            </p:cNvCxnSpPr>
            <p:nvPr/>
          </p:nvCxnSpPr>
          <p:spPr>
            <a:xfrm>
              <a:off x="6156176" y="4511592"/>
              <a:ext cx="126506" cy="87544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53" idx="1"/>
              <a:endCxn id="13" idx="2"/>
            </p:cNvCxnSpPr>
            <p:nvPr/>
          </p:nvCxnSpPr>
          <p:spPr>
            <a:xfrm flipH="1" flipV="1">
              <a:off x="2213736" y="4428728"/>
              <a:ext cx="161464" cy="98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60" idx="2"/>
              <a:endCxn id="68" idx="1"/>
            </p:cNvCxnSpPr>
            <p:nvPr/>
          </p:nvCxnSpPr>
          <p:spPr>
            <a:xfrm flipV="1">
              <a:off x="3536363" y="4463504"/>
              <a:ext cx="144506" cy="73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75" idx="2"/>
              <a:endCxn id="83" idx="1"/>
            </p:cNvCxnSpPr>
            <p:nvPr/>
          </p:nvCxnSpPr>
          <p:spPr>
            <a:xfrm>
              <a:off x="4842032" y="4517504"/>
              <a:ext cx="144506" cy="984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十字星 221"/>
          <p:cNvSpPr/>
          <p:nvPr/>
        </p:nvSpPr>
        <p:spPr>
          <a:xfrm>
            <a:off x="2332346" y="5301208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十字星 224"/>
          <p:cNvSpPr/>
          <p:nvPr/>
        </p:nvSpPr>
        <p:spPr>
          <a:xfrm>
            <a:off x="2826876" y="5229200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十字星 222"/>
          <p:cNvSpPr/>
          <p:nvPr/>
        </p:nvSpPr>
        <p:spPr>
          <a:xfrm>
            <a:off x="2499117" y="5445224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4" name="十字星 223"/>
          <p:cNvSpPr/>
          <p:nvPr/>
        </p:nvSpPr>
        <p:spPr>
          <a:xfrm>
            <a:off x="2654843" y="5229200"/>
            <a:ext cx="98965" cy="72008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十字星 225"/>
          <p:cNvSpPr/>
          <p:nvPr/>
        </p:nvSpPr>
        <p:spPr>
          <a:xfrm>
            <a:off x="2989944" y="5301208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十字星 226"/>
          <p:cNvSpPr/>
          <p:nvPr/>
        </p:nvSpPr>
        <p:spPr>
          <a:xfrm>
            <a:off x="3148812" y="5355224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十字星 227"/>
          <p:cNvSpPr/>
          <p:nvPr/>
        </p:nvSpPr>
        <p:spPr>
          <a:xfrm>
            <a:off x="3315020" y="5427232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十字星 228"/>
          <p:cNvSpPr/>
          <p:nvPr/>
        </p:nvSpPr>
        <p:spPr>
          <a:xfrm>
            <a:off x="3483414" y="5445224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0" name="直接连接符 229"/>
          <p:cNvCxnSpPr>
            <a:stCxn id="222" idx="3"/>
            <a:endCxn id="223" idx="1"/>
          </p:cNvCxnSpPr>
          <p:nvPr/>
        </p:nvCxnSpPr>
        <p:spPr>
          <a:xfrm>
            <a:off x="2422346" y="5346208"/>
            <a:ext cx="76771" cy="144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230"/>
          <p:cNvCxnSpPr>
            <a:stCxn id="223" idx="3"/>
            <a:endCxn id="224" idx="1"/>
          </p:cNvCxnSpPr>
          <p:nvPr/>
        </p:nvCxnSpPr>
        <p:spPr>
          <a:xfrm flipV="1">
            <a:off x="2589117" y="5265204"/>
            <a:ext cx="65726" cy="2250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/>
          <p:cNvCxnSpPr>
            <a:stCxn id="224" idx="3"/>
            <a:endCxn id="225" idx="1"/>
          </p:cNvCxnSpPr>
          <p:nvPr/>
        </p:nvCxnSpPr>
        <p:spPr>
          <a:xfrm>
            <a:off x="2753808" y="5265204"/>
            <a:ext cx="73068" cy="899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>
            <a:stCxn id="225" idx="3"/>
            <a:endCxn id="226" idx="1"/>
          </p:cNvCxnSpPr>
          <p:nvPr/>
        </p:nvCxnSpPr>
        <p:spPr>
          <a:xfrm>
            <a:off x="2916876" y="5274200"/>
            <a:ext cx="73068" cy="720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>
            <a:stCxn id="226" idx="3"/>
            <a:endCxn id="227" idx="1"/>
          </p:cNvCxnSpPr>
          <p:nvPr/>
        </p:nvCxnSpPr>
        <p:spPr>
          <a:xfrm>
            <a:off x="3079944" y="5346208"/>
            <a:ext cx="68868" cy="54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接连接符 234"/>
          <p:cNvCxnSpPr>
            <a:stCxn id="227" idx="3"/>
            <a:endCxn id="228" idx="1"/>
          </p:cNvCxnSpPr>
          <p:nvPr/>
        </p:nvCxnSpPr>
        <p:spPr>
          <a:xfrm>
            <a:off x="3238812" y="5400224"/>
            <a:ext cx="76208" cy="720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接连接符 235"/>
          <p:cNvCxnSpPr>
            <a:stCxn id="228" idx="3"/>
            <a:endCxn id="229" idx="1"/>
          </p:cNvCxnSpPr>
          <p:nvPr/>
        </p:nvCxnSpPr>
        <p:spPr>
          <a:xfrm>
            <a:off x="3405020" y="5472232"/>
            <a:ext cx="78394" cy="1799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十字星 236"/>
          <p:cNvSpPr/>
          <p:nvPr/>
        </p:nvSpPr>
        <p:spPr>
          <a:xfrm>
            <a:off x="3638016" y="5301208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8" name="十字星 237"/>
          <p:cNvSpPr/>
          <p:nvPr/>
        </p:nvSpPr>
        <p:spPr>
          <a:xfrm>
            <a:off x="3804787" y="5373216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9" name="十字星 238"/>
          <p:cNvSpPr/>
          <p:nvPr/>
        </p:nvSpPr>
        <p:spPr>
          <a:xfrm>
            <a:off x="3960513" y="5301208"/>
            <a:ext cx="98965" cy="72008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十字星 239"/>
          <p:cNvSpPr/>
          <p:nvPr/>
        </p:nvSpPr>
        <p:spPr>
          <a:xfrm>
            <a:off x="4132546" y="5499240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十字星 240"/>
          <p:cNvSpPr/>
          <p:nvPr/>
        </p:nvSpPr>
        <p:spPr>
          <a:xfrm>
            <a:off x="4295614" y="5301208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十字星 241"/>
          <p:cNvSpPr/>
          <p:nvPr/>
        </p:nvSpPr>
        <p:spPr>
          <a:xfrm>
            <a:off x="4459245" y="5445224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十字星 242"/>
          <p:cNvSpPr/>
          <p:nvPr/>
        </p:nvSpPr>
        <p:spPr>
          <a:xfrm>
            <a:off x="4625453" y="5445224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十字星 243"/>
          <p:cNvSpPr/>
          <p:nvPr/>
        </p:nvSpPr>
        <p:spPr>
          <a:xfrm>
            <a:off x="4784321" y="5355224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5" name="直接连接符 244"/>
          <p:cNvCxnSpPr>
            <a:stCxn id="237" idx="3"/>
            <a:endCxn id="238" idx="1"/>
          </p:cNvCxnSpPr>
          <p:nvPr/>
        </p:nvCxnSpPr>
        <p:spPr>
          <a:xfrm>
            <a:off x="3728016" y="5346208"/>
            <a:ext cx="76771" cy="720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/>
          <p:cNvCxnSpPr>
            <a:stCxn id="238" idx="3"/>
            <a:endCxn id="239" idx="1"/>
          </p:cNvCxnSpPr>
          <p:nvPr/>
        </p:nvCxnSpPr>
        <p:spPr>
          <a:xfrm flipV="1">
            <a:off x="3894787" y="5337212"/>
            <a:ext cx="65726" cy="8100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连接符 246"/>
          <p:cNvCxnSpPr>
            <a:stCxn id="239" idx="3"/>
            <a:endCxn id="240" idx="1"/>
          </p:cNvCxnSpPr>
          <p:nvPr/>
        </p:nvCxnSpPr>
        <p:spPr>
          <a:xfrm>
            <a:off x="4059478" y="5337212"/>
            <a:ext cx="73068" cy="20702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连接符 247"/>
          <p:cNvCxnSpPr>
            <a:stCxn id="240" idx="3"/>
            <a:endCxn id="241" idx="1"/>
          </p:cNvCxnSpPr>
          <p:nvPr/>
        </p:nvCxnSpPr>
        <p:spPr>
          <a:xfrm flipV="1">
            <a:off x="4222546" y="5346208"/>
            <a:ext cx="73068" cy="19803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>
            <a:stCxn id="241" idx="3"/>
            <a:endCxn id="242" idx="1"/>
          </p:cNvCxnSpPr>
          <p:nvPr/>
        </p:nvCxnSpPr>
        <p:spPr>
          <a:xfrm>
            <a:off x="4385614" y="5346208"/>
            <a:ext cx="73631" cy="144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/>
          <p:cNvCxnSpPr>
            <a:stCxn id="242" idx="3"/>
            <a:endCxn id="243" idx="1"/>
          </p:cNvCxnSpPr>
          <p:nvPr/>
        </p:nvCxnSpPr>
        <p:spPr>
          <a:xfrm>
            <a:off x="4549245" y="5490224"/>
            <a:ext cx="7620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>
            <a:stCxn id="243" idx="3"/>
            <a:endCxn id="244" idx="1"/>
          </p:cNvCxnSpPr>
          <p:nvPr/>
        </p:nvCxnSpPr>
        <p:spPr>
          <a:xfrm flipV="1">
            <a:off x="4715453" y="5400224"/>
            <a:ext cx="68868" cy="90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29" idx="3"/>
            <a:endCxn id="222" idx="1"/>
          </p:cNvCxnSpPr>
          <p:nvPr/>
        </p:nvCxnSpPr>
        <p:spPr>
          <a:xfrm>
            <a:off x="2257158" y="5346208"/>
            <a:ext cx="75188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229" idx="3"/>
            <a:endCxn id="237" idx="1"/>
          </p:cNvCxnSpPr>
          <p:nvPr/>
        </p:nvCxnSpPr>
        <p:spPr>
          <a:xfrm flipV="1">
            <a:off x="3573414" y="5346208"/>
            <a:ext cx="64602" cy="144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十字星 272"/>
          <p:cNvSpPr/>
          <p:nvPr/>
        </p:nvSpPr>
        <p:spPr>
          <a:xfrm>
            <a:off x="4947952" y="5445224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十字星 273"/>
          <p:cNvSpPr/>
          <p:nvPr/>
        </p:nvSpPr>
        <p:spPr>
          <a:xfrm>
            <a:off x="5109960" y="5589240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十字星 274"/>
          <p:cNvSpPr/>
          <p:nvPr/>
        </p:nvSpPr>
        <p:spPr>
          <a:xfrm>
            <a:off x="5265686" y="5373216"/>
            <a:ext cx="98965" cy="72008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十字星 275"/>
          <p:cNvSpPr/>
          <p:nvPr/>
        </p:nvSpPr>
        <p:spPr>
          <a:xfrm>
            <a:off x="5437719" y="5301208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7" name="十字星 276"/>
          <p:cNvSpPr/>
          <p:nvPr/>
        </p:nvSpPr>
        <p:spPr>
          <a:xfrm>
            <a:off x="5596024" y="5373216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8" name="十字星 277"/>
          <p:cNvSpPr/>
          <p:nvPr/>
        </p:nvSpPr>
        <p:spPr>
          <a:xfrm>
            <a:off x="5759655" y="5373216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十字星 278"/>
          <p:cNvSpPr/>
          <p:nvPr/>
        </p:nvSpPr>
        <p:spPr>
          <a:xfrm>
            <a:off x="5925863" y="5589240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十字星 279"/>
          <p:cNvSpPr/>
          <p:nvPr/>
        </p:nvSpPr>
        <p:spPr>
          <a:xfrm>
            <a:off x="6084731" y="5517232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1" name="直接连接符 280"/>
          <p:cNvCxnSpPr>
            <a:stCxn id="273" idx="3"/>
            <a:endCxn id="274" idx="1"/>
          </p:cNvCxnSpPr>
          <p:nvPr/>
        </p:nvCxnSpPr>
        <p:spPr>
          <a:xfrm>
            <a:off x="5037952" y="5490224"/>
            <a:ext cx="72008" cy="144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连接符 281"/>
          <p:cNvCxnSpPr>
            <a:stCxn id="274" idx="3"/>
            <a:endCxn id="275" idx="1"/>
          </p:cNvCxnSpPr>
          <p:nvPr/>
        </p:nvCxnSpPr>
        <p:spPr>
          <a:xfrm flipV="1">
            <a:off x="5199960" y="5409220"/>
            <a:ext cx="65726" cy="2250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直接连接符 282"/>
          <p:cNvCxnSpPr>
            <a:stCxn id="275" idx="3"/>
            <a:endCxn id="276" idx="1"/>
          </p:cNvCxnSpPr>
          <p:nvPr/>
        </p:nvCxnSpPr>
        <p:spPr>
          <a:xfrm flipV="1">
            <a:off x="5364651" y="5346208"/>
            <a:ext cx="73068" cy="6301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连接符 283"/>
          <p:cNvCxnSpPr>
            <a:stCxn id="276" idx="3"/>
            <a:endCxn id="277" idx="1"/>
          </p:cNvCxnSpPr>
          <p:nvPr/>
        </p:nvCxnSpPr>
        <p:spPr>
          <a:xfrm>
            <a:off x="5527719" y="5346208"/>
            <a:ext cx="68305" cy="720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连接符 284"/>
          <p:cNvCxnSpPr>
            <a:stCxn id="277" idx="3"/>
            <a:endCxn id="278" idx="1"/>
          </p:cNvCxnSpPr>
          <p:nvPr/>
        </p:nvCxnSpPr>
        <p:spPr>
          <a:xfrm>
            <a:off x="5686024" y="5418216"/>
            <a:ext cx="7363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连接符 285"/>
          <p:cNvCxnSpPr>
            <a:stCxn id="278" idx="3"/>
            <a:endCxn id="279" idx="1"/>
          </p:cNvCxnSpPr>
          <p:nvPr/>
        </p:nvCxnSpPr>
        <p:spPr>
          <a:xfrm>
            <a:off x="5849655" y="5418216"/>
            <a:ext cx="76208" cy="21602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连接符 286"/>
          <p:cNvCxnSpPr>
            <a:stCxn id="279" idx="3"/>
            <a:endCxn id="280" idx="1"/>
          </p:cNvCxnSpPr>
          <p:nvPr/>
        </p:nvCxnSpPr>
        <p:spPr>
          <a:xfrm flipV="1">
            <a:off x="6015863" y="5562232"/>
            <a:ext cx="68868" cy="720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十字星 287"/>
          <p:cNvSpPr/>
          <p:nvPr/>
        </p:nvSpPr>
        <p:spPr>
          <a:xfrm>
            <a:off x="6249919" y="5373216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十字星 288"/>
          <p:cNvSpPr/>
          <p:nvPr/>
        </p:nvSpPr>
        <p:spPr>
          <a:xfrm>
            <a:off x="6416690" y="5517232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十字星 289"/>
          <p:cNvSpPr/>
          <p:nvPr/>
        </p:nvSpPr>
        <p:spPr>
          <a:xfrm>
            <a:off x="6572416" y="5445224"/>
            <a:ext cx="98965" cy="72008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十字星 290"/>
          <p:cNvSpPr/>
          <p:nvPr/>
        </p:nvSpPr>
        <p:spPr>
          <a:xfrm>
            <a:off x="6744449" y="5373216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十字星 291"/>
          <p:cNvSpPr/>
          <p:nvPr/>
        </p:nvSpPr>
        <p:spPr>
          <a:xfrm>
            <a:off x="6907517" y="5733256"/>
            <a:ext cx="90000" cy="90000"/>
          </a:xfrm>
          <a:prstGeom prst="star4">
            <a:avLst>
              <a:gd name="adj" fmla="val 23171"/>
            </a:avLst>
          </a:prstGeom>
          <a:solidFill>
            <a:srgbClr val="FFFF00"/>
          </a:solidFill>
          <a:ln w="63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6" name="直接连接符 295"/>
          <p:cNvCxnSpPr>
            <a:stCxn id="288" idx="3"/>
            <a:endCxn id="289" idx="1"/>
          </p:cNvCxnSpPr>
          <p:nvPr/>
        </p:nvCxnSpPr>
        <p:spPr>
          <a:xfrm>
            <a:off x="6339919" y="5418216"/>
            <a:ext cx="76771" cy="144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连接符 296"/>
          <p:cNvCxnSpPr>
            <a:stCxn id="289" idx="3"/>
            <a:endCxn id="290" idx="1"/>
          </p:cNvCxnSpPr>
          <p:nvPr/>
        </p:nvCxnSpPr>
        <p:spPr>
          <a:xfrm flipV="1">
            <a:off x="6506690" y="5481228"/>
            <a:ext cx="65726" cy="81004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297"/>
          <p:cNvCxnSpPr>
            <a:stCxn id="290" idx="3"/>
            <a:endCxn id="291" idx="1"/>
          </p:cNvCxnSpPr>
          <p:nvPr/>
        </p:nvCxnSpPr>
        <p:spPr>
          <a:xfrm flipV="1">
            <a:off x="6671381" y="5418216"/>
            <a:ext cx="73068" cy="6301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连接符 298"/>
          <p:cNvCxnSpPr>
            <a:stCxn id="291" idx="3"/>
            <a:endCxn id="292" idx="1"/>
          </p:cNvCxnSpPr>
          <p:nvPr/>
        </p:nvCxnSpPr>
        <p:spPr>
          <a:xfrm>
            <a:off x="6834449" y="5418216"/>
            <a:ext cx="73068" cy="36004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连接符 305"/>
          <p:cNvCxnSpPr>
            <a:stCxn id="280" idx="3"/>
            <a:endCxn id="288" idx="1"/>
          </p:cNvCxnSpPr>
          <p:nvPr/>
        </p:nvCxnSpPr>
        <p:spPr>
          <a:xfrm flipV="1">
            <a:off x="6174731" y="5418216"/>
            <a:ext cx="75188" cy="144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连接符 307"/>
          <p:cNvCxnSpPr>
            <a:stCxn id="244" idx="3"/>
            <a:endCxn id="273" idx="1"/>
          </p:cNvCxnSpPr>
          <p:nvPr/>
        </p:nvCxnSpPr>
        <p:spPr>
          <a:xfrm>
            <a:off x="4874321" y="5400224"/>
            <a:ext cx="73631" cy="90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17"/>
          <p:cNvGrpSpPr/>
          <p:nvPr/>
        </p:nvGrpSpPr>
        <p:grpSpPr>
          <a:xfrm>
            <a:off x="1018208" y="5168056"/>
            <a:ext cx="5991216" cy="565200"/>
            <a:chOff x="1018208" y="5312072"/>
            <a:chExt cx="5991216" cy="565200"/>
          </a:xfrm>
        </p:grpSpPr>
        <p:sp>
          <p:nvSpPr>
            <p:cNvPr id="38" name="五角星 37"/>
            <p:cNvSpPr/>
            <p:nvPr/>
          </p:nvSpPr>
          <p:spPr>
            <a:xfrm>
              <a:off x="1018208" y="540923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五角星 38"/>
            <p:cNvSpPr/>
            <p:nvPr/>
          </p:nvSpPr>
          <p:spPr>
            <a:xfrm>
              <a:off x="1181274" y="5371330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五角星 39"/>
            <p:cNvSpPr/>
            <p:nvPr/>
          </p:nvSpPr>
          <p:spPr>
            <a:xfrm>
              <a:off x="1341165" y="555324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五角星 40"/>
            <p:cNvSpPr/>
            <p:nvPr/>
          </p:nvSpPr>
          <p:spPr>
            <a:xfrm>
              <a:off x="1511672" y="5461320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五角星 41"/>
            <p:cNvSpPr/>
            <p:nvPr/>
          </p:nvSpPr>
          <p:spPr>
            <a:xfrm>
              <a:off x="1668388" y="531207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五角星 42"/>
            <p:cNvSpPr/>
            <p:nvPr/>
          </p:nvSpPr>
          <p:spPr>
            <a:xfrm>
              <a:off x="1826171" y="540732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五角星 43"/>
            <p:cNvSpPr/>
            <p:nvPr/>
          </p:nvSpPr>
          <p:spPr>
            <a:xfrm>
              <a:off x="2001937" y="533531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五角星 44"/>
            <p:cNvSpPr/>
            <p:nvPr/>
          </p:nvSpPr>
          <p:spPr>
            <a:xfrm>
              <a:off x="2159744" y="540732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>
              <a:stCxn id="38" idx="4"/>
              <a:endCxn id="39" idx="1"/>
            </p:cNvCxnSpPr>
            <p:nvPr/>
          </p:nvCxnSpPr>
          <p:spPr>
            <a:xfrm flipV="1">
              <a:off x="1126208" y="5412582"/>
              <a:ext cx="55066" cy="379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>
              <a:stCxn id="39" idx="4"/>
              <a:endCxn id="40" idx="1"/>
            </p:cNvCxnSpPr>
            <p:nvPr/>
          </p:nvCxnSpPr>
          <p:spPr>
            <a:xfrm>
              <a:off x="1289274" y="5412582"/>
              <a:ext cx="51891" cy="181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40" idx="4"/>
              <a:endCxn id="41" idx="1"/>
            </p:cNvCxnSpPr>
            <p:nvPr/>
          </p:nvCxnSpPr>
          <p:spPr>
            <a:xfrm flipV="1">
              <a:off x="1449165" y="5502572"/>
              <a:ext cx="62507" cy="919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stCxn id="41" idx="4"/>
              <a:endCxn id="42" idx="1"/>
            </p:cNvCxnSpPr>
            <p:nvPr/>
          </p:nvCxnSpPr>
          <p:spPr>
            <a:xfrm flipV="1">
              <a:off x="1619672" y="5353324"/>
              <a:ext cx="48716" cy="1492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42" idx="4"/>
              <a:endCxn id="43" idx="1"/>
            </p:cNvCxnSpPr>
            <p:nvPr/>
          </p:nvCxnSpPr>
          <p:spPr>
            <a:xfrm>
              <a:off x="1776388" y="5353324"/>
              <a:ext cx="49783" cy="9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43" idx="4"/>
              <a:endCxn id="44" idx="1"/>
            </p:cNvCxnSpPr>
            <p:nvPr/>
          </p:nvCxnSpPr>
          <p:spPr>
            <a:xfrm flipV="1">
              <a:off x="1934171" y="5376566"/>
              <a:ext cx="67766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>
              <a:stCxn id="44" idx="4"/>
              <a:endCxn id="45" idx="1"/>
            </p:cNvCxnSpPr>
            <p:nvPr/>
          </p:nvCxnSpPr>
          <p:spPr>
            <a:xfrm>
              <a:off x="2109937" y="5376566"/>
              <a:ext cx="49807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五角星 144"/>
            <p:cNvSpPr/>
            <p:nvPr/>
          </p:nvSpPr>
          <p:spPr>
            <a:xfrm>
              <a:off x="2328000" y="5379690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五角星 145"/>
            <p:cNvSpPr/>
            <p:nvPr/>
          </p:nvSpPr>
          <p:spPr>
            <a:xfrm>
              <a:off x="2491066" y="548771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五角星 146"/>
            <p:cNvSpPr/>
            <p:nvPr/>
          </p:nvSpPr>
          <p:spPr>
            <a:xfrm>
              <a:off x="2650957" y="537971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五角星 147"/>
            <p:cNvSpPr/>
            <p:nvPr/>
          </p:nvSpPr>
          <p:spPr>
            <a:xfrm>
              <a:off x="2821464" y="534369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五角星 148"/>
            <p:cNvSpPr/>
            <p:nvPr/>
          </p:nvSpPr>
          <p:spPr>
            <a:xfrm>
              <a:off x="2978180" y="546447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五角星 149"/>
            <p:cNvSpPr/>
            <p:nvPr/>
          </p:nvSpPr>
          <p:spPr>
            <a:xfrm>
              <a:off x="3135963" y="551723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五角星 150"/>
            <p:cNvSpPr/>
            <p:nvPr/>
          </p:nvSpPr>
          <p:spPr>
            <a:xfrm>
              <a:off x="3311729" y="548771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五角星 151"/>
            <p:cNvSpPr/>
            <p:nvPr/>
          </p:nvSpPr>
          <p:spPr>
            <a:xfrm>
              <a:off x="3469536" y="555972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3" name="直接连接符 152"/>
            <p:cNvCxnSpPr>
              <a:stCxn id="145" idx="4"/>
              <a:endCxn id="146" idx="1"/>
            </p:cNvCxnSpPr>
            <p:nvPr/>
          </p:nvCxnSpPr>
          <p:spPr>
            <a:xfrm>
              <a:off x="2436000" y="5420942"/>
              <a:ext cx="55066" cy="108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146" idx="4"/>
              <a:endCxn id="147" idx="1"/>
            </p:cNvCxnSpPr>
            <p:nvPr/>
          </p:nvCxnSpPr>
          <p:spPr>
            <a:xfrm flipV="1">
              <a:off x="2599066" y="5420966"/>
              <a:ext cx="51891" cy="10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>
              <a:stCxn id="147" idx="4"/>
              <a:endCxn id="148" idx="1"/>
            </p:cNvCxnSpPr>
            <p:nvPr/>
          </p:nvCxnSpPr>
          <p:spPr>
            <a:xfrm flipV="1">
              <a:off x="2758957" y="5384950"/>
              <a:ext cx="62507" cy="36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>
              <a:stCxn id="148" idx="4"/>
              <a:endCxn id="149" idx="1"/>
            </p:cNvCxnSpPr>
            <p:nvPr/>
          </p:nvCxnSpPr>
          <p:spPr>
            <a:xfrm>
              <a:off x="2929464" y="5384950"/>
              <a:ext cx="48716" cy="1207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>
              <a:stCxn id="149" idx="4"/>
              <a:endCxn id="150" idx="1"/>
            </p:cNvCxnSpPr>
            <p:nvPr/>
          </p:nvCxnSpPr>
          <p:spPr>
            <a:xfrm>
              <a:off x="3086180" y="5505724"/>
              <a:ext cx="49783" cy="52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>
              <a:stCxn id="150" idx="4"/>
              <a:endCxn id="151" idx="1"/>
            </p:cNvCxnSpPr>
            <p:nvPr/>
          </p:nvCxnSpPr>
          <p:spPr>
            <a:xfrm flipV="1">
              <a:off x="3243963" y="5528966"/>
              <a:ext cx="67766" cy="295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>
              <a:stCxn id="151" idx="4"/>
              <a:endCxn id="152" idx="1"/>
            </p:cNvCxnSpPr>
            <p:nvPr/>
          </p:nvCxnSpPr>
          <p:spPr>
            <a:xfrm>
              <a:off x="3419729" y="5528966"/>
              <a:ext cx="49807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五角星 159"/>
            <p:cNvSpPr/>
            <p:nvPr/>
          </p:nvSpPr>
          <p:spPr>
            <a:xfrm>
              <a:off x="3629072" y="5379690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五角星 160"/>
            <p:cNvSpPr/>
            <p:nvPr/>
          </p:nvSpPr>
          <p:spPr>
            <a:xfrm>
              <a:off x="3792138" y="548771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五角星 161"/>
            <p:cNvSpPr/>
            <p:nvPr/>
          </p:nvSpPr>
          <p:spPr>
            <a:xfrm>
              <a:off x="3952029" y="544333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五角星 162"/>
            <p:cNvSpPr/>
            <p:nvPr/>
          </p:nvSpPr>
          <p:spPr>
            <a:xfrm>
              <a:off x="4122536" y="558735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五角星 163"/>
            <p:cNvSpPr/>
            <p:nvPr/>
          </p:nvSpPr>
          <p:spPr>
            <a:xfrm>
              <a:off x="4279252" y="546447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五角星 164"/>
            <p:cNvSpPr/>
            <p:nvPr/>
          </p:nvSpPr>
          <p:spPr>
            <a:xfrm>
              <a:off x="4437035" y="555972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五角星 165"/>
            <p:cNvSpPr/>
            <p:nvPr/>
          </p:nvSpPr>
          <p:spPr>
            <a:xfrm>
              <a:off x="4612801" y="548771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五角星 166"/>
            <p:cNvSpPr/>
            <p:nvPr/>
          </p:nvSpPr>
          <p:spPr>
            <a:xfrm>
              <a:off x="4770608" y="555972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8" name="直接连接符 167"/>
            <p:cNvCxnSpPr>
              <a:stCxn id="160" idx="4"/>
              <a:endCxn id="161" idx="1"/>
            </p:cNvCxnSpPr>
            <p:nvPr/>
          </p:nvCxnSpPr>
          <p:spPr>
            <a:xfrm>
              <a:off x="3737072" y="5420942"/>
              <a:ext cx="55066" cy="108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61" idx="4"/>
              <a:endCxn id="162" idx="1"/>
            </p:cNvCxnSpPr>
            <p:nvPr/>
          </p:nvCxnSpPr>
          <p:spPr>
            <a:xfrm flipV="1">
              <a:off x="3900138" y="5484590"/>
              <a:ext cx="51891" cy="443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62" idx="4"/>
              <a:endCxn id="163" idx="1"/>
            </p:cNvCxnSpPr>
            <p:nvPr/>
          </p:nvCxnSpPr>
          <p:spPr>
            <a:xfrm>
              <a:off x="4060029" y="5484590"/>
              <a:ext cx="62507" cy="144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63" idx="4"/>
              <a:endCxn id="164" idx="1"/>
            </p:cNvCxnSpPr>
            <p:nvPr/>
          </p:nvCxnSpPr>
          <p:spPr>
            <a:xfrm flipV="1">
              <a:off x="4230536" y="5505724"/>
              <a:ext cx="48716" cy="1228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64" idx="4"/>
              <a:endCxn id="165" idx="1"/>
            </p:cNvCxnSpPr>
            <p:nvPr/>
          </p:nvCxnSpPr>
          <p:spPr>
            <a:xfrm>
              <a:off x="4387252" y="5505724"/>
              <a:ext cx="49783" cy="95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>
              <a:stCxn id="165" idx="4"/>
              <a:endCxn id="166" idx="1"/>
            </p:cNvCxnSpPr>
            <p:nvPr/>
          </p:nvCxnSpPr>
          <p:spPr>
            <a:xfrm flipV="1">
              <a:off x="4545035" y="5528966"/>
              <a:ext cx="67766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4720801" y="5517232"/>
              <a:ext cx="49807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五角星 174"/>
            <p:cNvSpPr/>
            <p:nvPr/>
          </p:nvSpPr>
          <p:spPr>
            <a:xfrm>
              <a:off x="4942612" y="5532090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五角星 175"/>
            <p:cNvSpPr/>
            <p:nvPr/>
          </p:nvSpPr>
          <p:spPr>
            <a:xfrm>
              <a:off x="5105678" y="564011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五角星 176"/>
            <p:cNvSpPr/>
            <p:nvPr/>
          </p:nvSpPr>
          <p:spPr>
            <a:xfrm>
              <a:off x="5265569" y="553211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五角星 177"/>
            <p:cNvSpPr/>
            <p:nvPr/>
          </p:nvSpPr>
          <p:spPr>
            <a:xfrm>
              <a:off x="5436076" y="549609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五角星 178"/>
            <p:cNvSpPr/>
            <p:nvPr/>
          </p:nvSpPr>
          <p:spPr>
            <a:xfrm>
              <a:off x="5592792" y="5479330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五角星 179"/>
            <p:cNvSpPr/>
            <p:nvPr/>
          </p:nvSpPr>
          <p:spPr>
            <a:xfrm>
              <a:off x="5750575" y="555133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五角星 180"/>
            <p:cNvSpPr/>
            <p:nvPr/>
          </p:nvSpPr>
          <p:spPr>
            <a:xfrm>
              <a:off x="5926341" y="569726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五角星 181"/>
            <p:cNvSpPr/>
            <p:nvPr/>
          </p:nvSpPr>
          <p:spPr>
            <a:xfrm>
              <a:off x="6084148" y="555133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3" name="直接连接符 182"/>
            <p:cNvCxnSpPr>
              <a:stCxn id="175" idx="4"/>
              <a:endCxn id="176" idx="1"/>
            </p:cNvCxnSpPr>
            <p:nvPr/>
          </p:nvCxnSpPr>
          <p:spPr>
            <a:xfrm>
              <a:off x="5050612" y="5573342"/>
              <a:ext cx="55066" cy="108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stCxn id="176" idx="4"/>
              <a:endCxn id="177" idx="1"/>
            </p:cNvCxnSpPr>
            <p:nvPr/>
          </p:nvCxnSpPr>
          <p:spPr>
            <a:xfrm flipV="1">
              <a:off x="5213678" y="5573366"/>
              <a:ext cx="51891" cy="10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177" idx="4"/>
              <a:endCxn id="178" idx="1"/>
            </p:cNvCxnSpPr>
            <p:nvPr/>
          </p:nvCxnSpPr>
          <p:spPr>
            <a:xfrm flipV="1">
              <a:off x="5373569" y="5537350"/>
              <a:ext cx="62507" cy="36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178" idx="4"/>
              <a:endCxn id="179" idx="1"/>
            </p:cNvCxnSpPr>
            <p:nvPr/>
          </p:nvCxnSpPr>
          <p:spPr>
            <a:xfrm flipV="1">
              <a:off x="5544076" y="5520582"/>
              <a:ext cx="48716" cy="167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179" idx="4"/>
              <a:endCxn id="180" idx="1"/>
            </p:cNvCxnSpPr>
            <p:nvPr/>
          </p:nvCxnSpPr>
          <p:spPr>
            <a:xfrm>
              <a:off x="5700792" y="5520582"/>
              <a:ext cx="49783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stCxn id="180" idx="4"/>
              <a:endCxn id="181" idx="1"/>
            </p:cNvCxnSpPr>
            <p:nvPr/>
          </p:nvCxnSpPr>
          <p:spPr>
            <a:xfrm>
              <a:off x="5858575" y="5592590"/>
              <a:ext cx="67766" cy="1459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181" idx="4"/>
              <a:endCxn id="182" idx="1"/>
            </p:cNvCxnSpPr>
            <p:nvPr/>
          </p:nvCxnSpPr>
          <p:spPr>
            <a:xfrm flipV="1">
              <a:off x="6034341" y="5592590"/>
              <a:ext cx="49807" cy="1459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五角星 189"/>
            <p:cNvSpPr/>
            <p:nvPr/>
          </p:nvSpPr>
          <p:spPr>
            <a:xfrm>
              <a:off x="6251244" y="5587354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五角星 190"/>
            <p:cNvSpPr/>
            <p:nvPr/>
          </p:nvSpPr>
          <p:spPr>
            <a:xfrm>
              <a:off x="6414310" y="5551338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五角星 191"/>
            <p:cNvSpPr/>
            <p:nvPr/>
          </p:nvSpPr>
          <p:spPr>
            <a:xfrm>
              <a:off x="6574201" y="5625256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五角星 192"/>
            <p:cNvSpPr/>
            <p:nvPr/>
          </p:nvSpPr>
          <p:spPr>
            <a:xfrm>
              <a:off x="6744708" y="551723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五角星 193"/>
            <p:cNvSpPr/>
            <p:nvPr/>
          </p:nvSpPr>
          <p:spPr>
            <a:xfrm>
              <a:off x="6901424" y="5769272"/>
              <a:ext cx="108000" cy="108000"/>
            </a:xfrm>
            <a:prstGeom prst="star5">
              <a:avLst/>
            </a:prstGeom>
            <a:ln w="127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8" name="直接连接符 197"/>
            <p:cNvCxnSpPr>
              <a:stCxn id="190" idx="4"/>
              <a:endCxn id="191" idx="1"/>
            </p:cNvCxnSpPr>
            <p:nvPr/>
          </p:nvCxnSpPr>
          <p:spPr>
            <a:xfrm flipV="1">
              <a:off x="6359244" y="5592590"/>
              <a:ext cx="55066" cy="36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191" idx="4"/>
              <a:endCxn id="192" idx="1"/>
            </p:cNvCxnSpPr>
            <p:nvPr/>
          </p:nvCxnSpPr>
          <p:spPr>
            <a:xfrm>
              <a:off x="6522310" y="5592590"/>
              <a:ext cx="51891" cy="739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92" idx="4"/>
              <a:endCxn id="193" idx="1"/>
            </p:cNvCxnSpPr>
            <p:nvPr/>
          </p:nvCxnSpPr>
          <p:spPr>
            <a:xfrm flipV="1">
              <a:off x="6682201" y="5558484"/>
              <a:ext cx="62507" cy="108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stCxn id="193" idx="4"/>
              <a:endCxn id="194" idx="1"/>
            </p:cNvCxnSpPr>
            <p:nvPr/>
          </p:nvCxnSpPr>
          <p:spPr>
            <a:xfrm>
              <a:off x="6852708" y="5558484"/>
              <a:ext cx="48716" cy="252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52" idx="4"/>
              <a:endCxn id="160" idx="1"/>
            </p:cNvCxnSpPr>
            <p:nvPr/>
          </p:nvCxnSpPr>
          <p:spPr>
            <a:xfrm flipV="1">
              <a:off x="3577536" y="5420942"/>
              <a:ext cx="51536" cy="1800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67" idx="4"/>
              <a:endCxn id="175" idx="1"/>
            </p:cNvCxnSpPr>
            <p:nvPr/>
          </p:nvCxnSpPr>
          <p:spPr>
            <a:xfrm flipV="1">
              <a:off x="4878608" y="5573342"/>
              <a:ext cx="64004" cy="276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82" idx="4"/>
              <a:endCxn id="190" idx="1"/>
            </p:cNvCxnSpPr>
            <p:nvPr/>
          </p:nvCxnSpPr>
          <p:spPr>
            <a:xfrm>
              <a:off x="6192148" y="5592590"/>
              <a:ext cx="59096" cy="360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45" idx="4"/>
              <a:endCxn id="145" idx="1"/>
            </p:cNvCxnSpPr>
            <p:nvPr/>
          </p:nvCxnSpPr>
          <p:spPr>
            <a:xfrm flipV="1">
              <a:off x="2267744" y="5420942"/>
              <a:ext cx="60256" cy="276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455324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4032448" cy="5364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56238"/>
            <a:ext cx="76290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避免患者投诉、减少临床质疑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4035" y="944996"/>
            <a:ext cx="4842376" cy="54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2117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552" y="1340768"/>
            <a:ext cx="8136904" cy="3456384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accent6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总结 ：</a:t>
            </a:r>
            <a:endParaRPr lang="en-US" altLang="zh-CN" sz="4000" b="1" dirty="0" smtClean="0">
              <a:solidFill>
                <a:schemeClr val="accent6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4000" b="1" dirty="0" smtClean="0">
                <a:solidFill>
                  <a:schemeClr val="accent6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实验室规避医疗风险应在关注流程</a:t>
            </a:r>
            <a:r>
              <a:rPr lang="zh-CN" altLang="en-US" sz="4000" b="1" dirty="0">
                <a:solidFill>
                  <a:schemeClr val="accent6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问题</a:t>
            </a:r>
            <a:r>
              <a:rPr lang="zh-CN" altLang="en-US" sz="4000" b="1" dirty="0" smtClean="0">
                <a:solidFill>
                  <a:schemeClr val="accent6">
                    <a:lumMod val="75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、解决流程问题的同时重视形态学在检测中的重要性，并加强与临床的沟通！ </a:t>
            </a:r>
            <a:endParaRPr lang="zh-CN" altLang="en-US" sz="4000" b="1" dirty="0">
              <a:solidFill>
                <a:schemeClr val="accent6">
                  <a:lumMod val="75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297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body" idx="1"/>
          </p:nvPr>
        </p:nvSpPr>
        <p:spPr>
          <a:xfrm>
            <a:off x="2623224" y="2286002"/>
            <a:ext cx="4734858" cy="1500188"/>
          </a:xfrm>
        </p:spPr>
        <p:txBody>
          <a:bodyPr/>
          <a:lstStyle/>
          <a:p>
            <a:r>
              <a:rPr lang="zh-CN" altLang="en-US" b="1" dirty="0" smtClean="0">
                <a:solidFill>
                  <a:schemeClr val="accent2"/>
                </a:solidFill>
              </a:rPr>
              <a:t>  </a:t>
            </a:r>
            <a:r>
              <a:rPr lang="zh-CN" altLang="en-US" sz="7200" b="1" dirty="0" smtClean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     谢！</a:t>
            </a:r>
            <a:endParaRPr lang="zh-CN" altLang="en-US" sz="7200" b="1" dirty="0">
              <a:solidFill>
                <a:schemeClr val="accent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394581437"/>
      </p:ext>
    </p:extLst>
  </p:cSld>
  <p:clrMapOvr>
    <a:masterClrMapping/>
  </p:clrMapOvr>
  <p:transition advClick="0"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9552" y="0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36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分析问题、解决问题</a:t>
            </a:r>
            <a:endParaRPr lang="zh-CN" altLang="en-US" sz="3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http://img04.tooopen.com/images/20131130/sy_4936534457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41104" y="2433101"/>
            <a:ext cx="3895733" cy="29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爆炸形 1 4"/>
          <p:cNvSpPr/>
          <p:nvPr/>
        </p:nvSpPr>
        <p:spPr>
          <a:xfrm>
            <a:off x="230647" y="2231468"/>
            <a:ext cx="2190502" cy="1363978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工作量增加？？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爆炸形 1 7"/>
          <p:cNvSpPr/>
          <p:nvPr/>
        </p:nvSpPr>
        <p:spPr>
          <a:xfrm>
            <a:off x="1999463" y="725943"/>
            <a:ext cx="2376264" cy="1634480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流程有漏洞？？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爆炸形 1 8"/>
          <p:cNvSpPr/>
          <p:nvPr/>
        </p:nvSpPr>
        <p:spPr>
          <a:xfrm>
            <a:off x="4576698" y="941967"/>
            <a:ext cx="2520280" cy="1202432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测体系？？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36838" y="2708920"/>
            <a:ext cx="1717779" cy="295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爆炸形 1 10"/>
          <p:cNvSpPr/>
          <p:nvPr/>
        </p:nvSpPr>
        <p:spPr>
          <a:xfrm>
            <a:off x="6643702" y="1643050"/>
            <a:ext cx="2448272" cy="1507994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质控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体系？？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91882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350" y="332656"/>
            <a:ext cx="4247303" cy="55399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2"/>
                </a:solidFill>
              </a:rPr>
              <a:t>实验室状态</a:t>
            </a:r>
          </a:p>
        </p:txBody>
      </p:sp>
      <p:grpSp>
        <p:nvGrpSpPr>
          <p:cNvPr id="347" name="组合 346"/>
          <p:cNvGrpSpPr/>
          <p:nvPr/>
        </p:nvGrpSpPr>
        <p:grpSpPr>
          <a:xfrm>
            <a:off x="4749421" y="1524270"/>
            <a:ext cx="1670275" cy="959623"/>
            <a:chOff x="532268" y="4581368"/>
            <a:chExt cx="2229829" cy="1055157"/>
          </a:xfrm>
        </p:grpSpPr>
        <p:grpSp>
          <p:nvGrpSpPr>
            <p:cNvPr id="15" name="Group 39"/>
            <p:cNvGrpSpPr>
              <a:grpSpLocks noChangeAspect="1"/>
            </p:cNvGrpSpPr>
            <p:nvPr/>
          </p:nvGrpSpPr>
          <p:grpSpPr bwMode="auto">
            <a:xfrm>
              <a:off x="532268" y="4658354"/>
              <a:ext cx="1337482" cy="975709"/>
              <a:chOff x="1033" y="939"/>
              <a:chExt cx="976" cy="617"/>
            </a:xfrm>
          </p:grpSpPr>
          <p:grpSp>
            <p:nvGrpSpPr>
              <p:cNvPr id="16" name="Group 42"/>
              <p:cNvGrpSpPr>
                <a:grpSpLocks/>
              </p:cNvGrpSpPr>
              <p:nvPr/>
            </p:nvGrpSpPr>
            <p:grpSpPr bwMode="auto">
              <a:xfrm>
                <a:off x="1179" y="939"/>
                <a:ext cx="248" cy="488"/>
                <a:chOff x="1179" y="939"/>
                <a:chExt cx="248" cy="488"/>
              </a:xfrm>
            </p:grpSpPr>
            <p:sp>
              <p:nvSpPr>
                <p:cNvPr id="94" name="Freeform 40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5" name="Freeform 41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7" name="Line 43"/>
              <p:cNvSpPr>
                <a:spLocks noChangeShapeType="1"/>
              </p:cNvSpPr>
              <p:nvPr/>
            </p:nvSpPr>
            <p:spPr bwMode="auto">
              <a:xfrm>
                <a:off x="1179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" name="Group 46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92" name="Rectangle 44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3" name="Rectangle 45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9" name="Line 47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Line 48"/>
              <p:cNvSpPr>
                <a:spLocks noChangeShapeType="1"/>
              </p:cNvSpPr>
              <p:nvPr/>
            </p:nvSpPr>
            <p:spPr bwMode="auto">
              <a:xfrm flipH="1" flipV="1">
                <a:off x="1179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1" name="Group 51"/>
              <p:cNvGrpSpPr>
                <a:grpSpLocks/>
              </p:cNvGrpSpPr>
              <p:nvPr/>
            </p:nvGrpSpPr>
            <p:grpSpPr bwMode="auto">
              <a:xfrm>
                <a:off x="1262" y="1182"/>
                <a:ext cx="80" cy="36"/>
                <a:chOff x="1262" y="1182"/>
                <a:chExt cx="80" cy="36"/>
              </a:xfrm>
            </p:grpSpPr>
            <p:sp>
              <p:nvSpPr>
                <p:cNvPr id="90" name="Oval 49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1" name="Oval 50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2" name="Group 54"/>
              <p:cNvGrpSpPr>
                <a:grpSpLocks/>
              </p:cNvGrpSpPr>
              <p:nvPr/>
            </p:nvGrpSpPr>
            <p:grpSpPr bwMode="auto">
              <a:xfrm>
                <a:off x="1179" y="939"/>
                <a:ext cx="295" cy="488"/>
                <a:chOff x="1179" y="939"/>
                <a:chExt cx="295" cy="488"/>
              </a:xfrm>
            </p:grpSpPr>
            <p:sp>
              <p:nvSpPr>
                <p:cNvPr id="88" name="Freeform 52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95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9" name="Freeform 53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3" name="Line 55"/>
              <p:cNvSpPr>
                <a:spLocks noChangeShapeType="1"/>
              </p:cNvSpPr>
              <p:nvPr/>
            </p:nvSpPr>
            <p:spPr bwMode="auto">
              <a:xfrm>
                <a:off x="1184" y="1161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4" name="Group 58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86" name="Rectangle 56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7" name="Rectangle 57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9" cap="rnd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5" name="Line 59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Line 60"/>
              <p:cNvSpPr>
                <a:spLocks noChangeShapeType="1"/>
              </p:cNvSpPr>
              <p:nvPr/>
            </p:nvSpPr>
            <p:spPr bwMode="auto">
              <a:xfrm flipH="1" flipV="1">
                <a:off x="1191" y="1162"/>
                <a:ext cx="29" cy="166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7" name="Group 63"/>
              <p:cNvGrpSpPr>
                <a:grpSpLocks/>
              </p:cNvGrpSpPr>
              <p:nvPr/>
            </p:nvGrpSpPr>
            <p:grpSpPr bwMode="auto">
              <a:xfrm>
                <a:off x="1262" y="1358"/>
                <a:ext cx="80" cy="36"/>
                <a:chOff x="1262" y="1358"/>
                <a:chExt cx="80" cy="36"/>
              </a:xfrm>
            </p:grpSpPr>
            <p:sp>
              <p:nvSpPr>
                <p:cNvPr id="84" name="Oval 61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5" name="Oval 62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8" name="Group 66"/>
              <p:cNvGrpSpPr>
                <a:grpSpLocks/>
              </p:cNvGrpSpPr>
              <p:nvPr/>
            </p:nvGrpSpPr>
            <p:grpSpPr bwMode="auto">
              <a:xfrm>
                <a:off x="1477" y="939"/>
                <a:ext cx="248" cy="488"/>
                <a:chOff x="1477" y="939"/>
                <a:chExt cx="248" cy="488"/>
              </a:xfrm>
            </p:grpSpPr>
            <p:sp>
              <p:nvSpPr>
                <p:cNvPr id="82" name="Freeform 64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3" name="Freeform 65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9" name="Line 67"/>
              <p:cNvSpPr>
                <a:spLocks noChangeShapeType="1"/>
              </p:cNvSpPr>
              <p:nvPr/>
            </p:nvSpPr>
            <p:spPr bwMode="auto">
              <a:xfrm>
                <a:off x="1477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0" name="Group 70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80" name="Rectangle 68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81" name="Rectangle 69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1" name="Line 71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2" name="Line 72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3" name="Group 75"/>
              <p:cNvGrpSpPr>
                <a:grpSpLocks/>
              </p:cNvGrpSpPr>
              <p:nvPr/>
            </p:nvGrpSpPr>
            <p:grpSpPr bwMode="auto">
              <a:xfrm>
                <a:off x="1560" y="1182"/>
                <a:ext cx="80" cy="36"/>
                <a:chOff x="1560" y="1182"/>
                <a:chExt cx="80" cy="36"/>
              </a:xfrm>
            </p:grpSpPr>
            <p:sp>
              <p:nvSpPr>
                <p:cNvPr id="78" name="Oval 73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9" name="Oval 74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4" name="Group 78"/>
              <p:cNvGrpSpPr>
                <a:grpSpLocks/>
              </p:cNvGrpSpPr>
              <p:nvPr/>
            </p:nvGrpSpPr>
            <p:grpSpPr bwMode="auto">
              <a:xfrm>
                <a:off x="1423" y="939"/>
                <a:ext cx="302" cy="488"/>
                <a:chOff x="1423" y="939"/>
                <a:chExt cx="302" cy="488"/>
              </a:xfrm>
            </p:grpSpPr>
            <p:sp>
              <p:nvSpPr>
                <p:cNvPr id="76" name="Freeform 76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7" name="Freeform 77"/>
                <p:cNvSpPr>
                  <a:spLocks/>
                </p:cNvSpPr>
                <p:nvPr/>
              </p:nvSpPr>
              <p:spPr bwMode="auto">
                <a:xfrm>
                  <a:off x="1423" y="939"/>
                  <a:ext cx="302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5" name="Line 79"/>
              <p:cNvSpPr>
                <a:spLocks noChangeShapeType="1"/>
              </p:cNvSpPr>
              <p:nvPr/>
            </p:nvSpPr>
            <p:spPr bwMode="auto">
              <a:xfrm>
                <a:off x="1466" y="1162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6" name="Group 82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74" name="Rectangle 80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5" name="Rectangle 81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80"/>
                    </a:gs>
                    <a:gs pos="50000">
                      <a:srgbClr val="FFFFB3"/>
                    </a:gs>
                    <a:gs pos="100000">
                      <a:srgbClr val="FFFFDA"/>
                    </a:gs>
                  </a:gsLst>
                  <a:lin ang="13500000" scaled="1"/>
                </a:gradFill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7" name="Line 83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" name="Line 84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9" name="Group 87"/>
              <p:cNvGrpSpPr>
                <a:grpSpLocks/>
              </p:cNvGrpSpPr>
              <p:nvPr/>
            </p:nvGrpSpPr>
            <p:grpSpPr bwMode="auto">
              <a:xfrm>
                <a:off x="1560" y="1358"/>
                <a:ext cx="80" cy="36"/>
                <a:chOff x="1560" y="1358"/>
                <a:chExt cx="80" cy="36"/>
              </a:xfrm>
            </p:grpSpPr>
            <p:sp>
              <p:nvSpPr>
                <p:cNvPr id="72" name="Oval 85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3" name="Oval 86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0" name="Group 90"/>
              <p:cNvGrpSpPr>
                <a:grpSpLocks/>
              </p:cNvGrpSpPr>
              <p:nvPr/>
            </p:nvGrpSpPr>
            <p:grpSpPr bwMode="auto">
              <a:xfrm>
                <a:off x="1683" y="1247"/>
                <a:ext cx="292" cy="51"/>
                <a:chOff x="1683" y="1247"/>
                <a:chExt cx="292" cy="51"/>
              </a:xfrm>
            </p:grpSpPr>
            <p:sp>
              <p:nvSpPr>
                <p:cNvPr id="70" name="Freeform 88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71" name="Freeform 89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41" name="Group 93"/>
              <p:cNvGrpSpPr>
                <a:grpSpLocks/>
              </p:cNvGrpSpPr>
              <p:nvPr/>
            </p:nvGrpSpPr>
            <p:grpSpPr bwMode="auto">
              <a:xfrm>
                <a:off x="1672" y="976"/>
                <a:ext cx="270" cy="232"/>
                <a:chOff x="1672" y="976"/>
                <a:chExt cx="270" cy="232"/>
              </a:xfrm>
            </p:grpSpPr>
            <p:sp>
              <p:nvSpPr>
                <p:cNvPr id="68" name="Rectangle 91"/>
                <p:cNvSpPr>
                  <a:spLocks noChangeArrowheads="1"/>
                </p:cNvSpPr>
                <p:nvPr/>
              </p:nvSpPr>
              <p:spPr bwMode="auto">
                <a:xfrm>
                  <a:off x="1685" y="990"/>
                  <a:ext cx="244" cy="205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9" name="Freeform 92"/>
                <p:cNvSpPr>
                  <a:spLocks noEditPoints="1"/>
                </p:cNvSpPr>
                <p:nvPr/>
              </p:nvSpPr>
              <p:spPr bwMode="auto">
                <a:xfrm>
                  <a:off x="1672" y="976"/>
                  <a:ext cx="270" cy="232"/>
                </a:xfrm>
                <a:custGeom>
                  <a:avLst/>
                  <a:gdLst>
                    <a:gd name="T0" fmla="*/ 26 w 270"/>
                    <a:gd name="T1" fmla="*/ 27 h 232"/>
                    <a:gd name="T2" fmla="*/ 26 w 270"/>
                    <a:gd name="T3" fmla="*/ 205 h 232"/>
                    <a:gd name="T4" fmla="*/ 244 w 270"/>
                    <a:gd name="T5" fmla="*/ 205 h 232"/>
                    <a:gd name="T6" fmla="*/ 244 w 270"/>
                    <a:gd name="T7" fmla="*/ 27 h 232"/>
                    <a:gd name="T8" fmla="*/ 26 w 270"/>
                    <a:gd name="T9" fmla="*/ 27 h 232"/>
                    <a:gd name="T10" fmla="*/ 253 w 270"/>
                    <a:gd name="T11" fmla="*/ 18 h 232"/>
                    <a:gd name="T12" fmla="*/ 253 w 270"/>
                    <a:gd name="T13" fmla="*/ 214 h 232"/>
                    <a:gd name="T14" fmla="*/ 17 w 270"/>
                    <a:gd name="T15" fmla="*/ 214 h 232"/>
                    <a:gd name="T16" fmla="*/ 17 w 270"/>
                    <a:gd name="T17" fmla="*/ 18 h 232"/>
                    <a:gd name="T18" fmla="*/ 253 w 270"/>
                    <a:gd name="T19" fmla="*/ 18 h 232"/>
                    <a:gd name="T20" fmla="*/ 8 w 270"/>
                    <a:gd name="T21" fmla="*/ 9 h 232"/>
                    <a:gd name="T22" fmla="*/ 8 w 270"/>
                    <a:gd name="T23" fmla="*/ 223 h 232"/>
                    <a:gd name="T24" fmla="*/ 261 w 270"/>
                    <a:gd name="T25" fmla="*/ 223 h 232"/>
                    <a:gd name="T26" fmla="*/ 261 w 270"/>
                    <a:gd name="T27" fmla="*/ 9 h 232"/>
                    <a:gd name="T28" fmla="*/ 8 w 270"/>
                    <a:gd name="T29" fmla="*/ 9 h 232"/>
                    <a:gd name="T30" fmla="*/ 270 w 270"/>
                    <a:gd name="T31" fmla="*/ 0 h 232"/>
                    <a:gd name="T32" fmla="*/ 270 w 270"/>
                    <a:gd name="T33" fmla="*/ 232 h 232"/>
                    <a:gd name="T34" fmla="*/ 0 w 270"/>
                    <a:gd name="T35" fmla="*/ 232 h 232"/>
                    <a:gd name="T36" fmla="*/ 0 w 270"/>
                    <a:gd name="T37" fmla="*/ 0 h 232"/>
                    <a:gd name="T38" fmla="*/ 270 w 270"/>
                    <a:gd name="T39" fmla="*/ 0 h 23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70"/>
                    <a:gd name="T61" fmla="*/ 0 h 232"/>
                    <a:gd name="T62" fmla="*/ 270 w 270"/>
                    <a:gd name="T63" fmla="*/ 232 h 23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70" h="232">
                      <a:moveTo>
                        <a:pt x="26" y="27"/>
                      </a:moveTo>
                      <a:lnTo>
                        <a:pt x="26" y="205"/>
                      </a:lnTo>
                      <a:lnTo>
                        <a:pt x="244" y="205"/>
                      </a:lnTo>
                      <a:lnTo>
                        <a:pt x="244" y="27"/>
                      </a:lnTo>
                      <a:lnTo>
                        <a:pt x="26" y="27"/>
                      </a:lnTo>
                      <a:close/>
                      <a:moveTo>
                        <a:pt x="253" y="18"/>
                      </a:moveTo>
                      <a:lnTo>
                        <a:pt x="253" y="214"/>
                      </a:lnTo>
                      <a:lnTo>
                        <a:pt x="17" y="214"/>
                      </a:lnTo>
                      <a:lnTo>
                        <a:pt x="17" y="18"/>
                      </a:lnTo>
                      <a:lnTo>
                        <a:pt x="253" y="18"/>
                      </a:lnTo>
                      <a:close/>
                      <a:moveTo>
                        <a:pt x="8" y="9"/>
                      </a:moveTo>
                      <a:lnTo>
                        <a:pt x="8" y="223"/>
                      </a:lnTo>
                      <a:lnTo>
                        <a:pt x="261" y="223"/>
                      </a:lnTo>
                      <a:lnTo>
                        <a:pt x="261" y="9"/>
                      </a:lnTo>
                      <a:lnTo>
                        <a:pt x="8" y="9"/>
                      </a:lnTo>
                      <a:close/>
                      <a:moveTo>
                        <a:pt x="270" y="0"/>
                      </a:moveTo>
                      <a:lnTo>
                        <a:pt x="270" y="232"/>
                      </a:lnTo>
                      <a:lnTo>
                        <a:pt x="0" y="232"/>
                      </a:lnTo>
                      <a:lnTo>
                        <a:pt x="0" y="0"/>
                      </a:lnTo>
                      <a:lnTo>
                        <a:pt x="2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42" name="Line 125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3" name="Rectangle 126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4" name="Line 127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5" name="Rectangle 12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6" name="Rectangle 129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7" name="Line 130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8" name="Line 131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49" name="Group 134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66" name="Freeform 132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" name="Freeform 133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50" name="Rectangle 135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1" name="Line 136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2" name="Line 137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3" name="Line 138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4" name="Rectangle 139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" name="Line 140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Rectangle 141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7" name="Rectangle 142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Line 143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Line 144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0" name="Group 147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64" name="Freeform 145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" name="Freeform 146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61" name="Rectangle 14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2" name="Line 149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" name="Line 150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96" name="Picture 1"/>
            <p:cNvPicPr>
              <a:picLocks noChangeAspect="1" noChangeArrowheads="1"/>
            </p:cNvPicPr>
            <p:nvPr/>
          </p:nvPicPr>
          <p:blipFill>
            <a:blip r:embed="rId3"/>
            <a:srcRect l="38286" t="71406" r="58469" b="17336"/>
            <a:stretch>
              <a:fillRect/>
            </a:stretch>
          </p:blipFill>
          <p:spPr bwMode="auto">
            <a:xfrm>
              <a:off x="2025942" y="4581368"/>
              <a:ext cx="736155" cy="10551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8" name="组合 347"/>
          <p:cNvGrpSpPr/>
          <p:nvPr/>
        </p:nvGrpSpPr>
        <p:grpSpPr>
          <a:xfrm>
            <a:off x="4899547" y="2741190"/>
            <a:ext cx="1495132" cy="957353"/>
            <a:chOff x="3105679" y="4638234"/>
            <a:chExt cx="2238120" cy="1080178"/>
          </a:xfrm>
        </p:grpSpPr>
        <p:grpSp>
          <p:nvGrpSpPr>
            <p:cNvPr id="97" name="Group 39"/>
            <p:cNvGrpSpPr>
              <a:grpSpLocks noChangeAspect="1"/>
            </p:cNvGrpSpPr>
            <p:nvPr/>
          </p:nvGrpSpPr>
          <p:grpSpPr bwMode="auto">
            <a:xfrm>
              <a:off x="3105679" y="4653886"/>
              <a:ext cx="1307290" cy="1050878"/>
              <a:chOff x="1033" y="939"/>
              <a:chExt cx="976" cy="617"/>
            </a:xfrm>
          </p:grpSpPr>
          <p:grpSp>
            <p:nvGrpSpPr>
              <p:cNvPr id="98" name="Group 42"/>
              <p:cNvGrpSpPr>
                <a:grpSpLocks/>
              </p:cNvGrpSpPr>
              <p:nvPr/>
            </p:nvGrpSpPr>
            <p:grpSpPr bwMode="auto">
              <a:xfrm>
                <a:off x="1179" y="939"/>
                <a:ext cx="248" cy="488"/>
                <a:chOff x="1179" y="939"/>
                <a:chExt cx="248" cy="488"/>
              </a:xfrm>
            </p:grpSpPr>
            <p:sp>
              <p:nvSpPr>
                <p:cNvPr id="176" name="Freeform 40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7" name="Freeform 41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99" name="Line 43"/>
              <p:cNvSpPr>
                <a:spLocks noChangeShapeType="1"/>
              </p:cNvSpPr>
              <p:nvPr/>
            </p:nvSpPr>
            <p:spPr bwMode="auto">
              <a:xfrm>
                <a:off x="1179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00" name="Group 46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174" name="Rectangle 44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5" name="Rectangle 45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01" name="Line 47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2" name="Line 48"/>
              <p:cNvSpPr>
                <a:spLocks noChangeShapeType="1"/>
              </p:cNvSpPr>
              <p:nvPr/>
            </p:nvSpPr>
            <p:spPr bwMode="auto">
              <a:xfrm flipH="1" flipV="1">
                <a:off x="1179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03" name="Group 51"/>
              <p:cNvGrpSpPr>
                <a:grpSpLocks/>
              </p:cNvGrpSpPr>
              <p:nvPr/>
            </p:nvGrpSpPr>
            <p:grpSpPr bwMode="auto">
              <a:xfrm>
                <a:off x="1262" y="1182"/>
                <a:ext cx="80" cy="36"/>
                <a:chOff x="1262" y="1182"/>
                <a:chExt cx="80" cy="36"/>
              </a:xfrm>
            </p:grpSpPr>
            <p:sp>
              <p:nvSpPr>
                <p:cNvPr id="172" name="Oval 49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3" name="Oval 50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04" name="Group 54"/>
              <p:cNvGrpSpPr>
                <a:grpSpLocks/>
              </p:cNvGrpSpPr>
              <p:nvPr/>
            </p:nvGrpSpPr>
            <p:grpSpPr bwMode="auto">
              <a:xfrm>
                <a:off x="1179" y="939"/>
                <a:ext cx="295" cy="488"/>
                <a:chOff x="1179" y="939"/>
                <a:chExt cx="295" cy="488"/>
              </a:xfrm>
            </p:grpSpPr>
            <p:sp>
              <p:nvSpPr>
                <p:cNvPr id="170" name="Freeform 52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95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71" name="Freeform 53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05" name="Line 55"/>
              <p:cNvSpPr>
                <a:spLocks noChangeShapeType="1"/>
              </p:cNvSpPr>
              <p:nvPr/>
            </p:nvSpPr>
            <p:spPr bwMode="auto">
              <a:xfrm>
                <a:off x="1184" y="1161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06" name="Group 58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168" name="Rectangle 56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9" name="Rectangle 57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9" cap="rnd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07" name="Line 59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8" name="Line 60"/>
              <p:cNvSpPr>
                <a:spLocks noChangeShapeType="1"/>
              </p:cNvSpPr>
              <p:nvPr/>
            </p:nvSpPr>
            <p:spPr bwMode="auto">
              <a:xfrm flipH="1" flipV="1">
                <a:off x="1191" y="1162"/>
                <a:ext cx="29" cy="166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09" name="Group 63"/>
              <p:cNvGrpSpPr>
                <a:grpSpLocks/>
              </p:cNvGrpSpPr>
              <p:nvPr/>
            </p:nvGrpSpPr>
            <p:grpSpPr bwMode="auto">
              <a:xfrm>
                <a:off x="1262" y="1358"/>
                <a:ext cx="80" cy="36"/>
                <a:chOff x="1262" y="1358"/>
                <a:chExt cx="80" cy="36"/>
              </a:xfrm>
            </p:grpSpPr>
            <p:sp>
              <p:nvSpPr>
                <p:cNvPr id="166" name="Oval 61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7" name="Oval 62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10" name="Group 66"/>
              <p:cNvGrpSpPr>
                <a:grpSpLocks/>
              </p:cNvGrpSpPr>
              <p:nvPr/>
            </p:nvGrpSpPr>
            <p:grpSpPr bwMode="auto">
              <a:xfrm>
                <a:off x="1477" y="939"/>
                <a:ext cx="248" cy="488"/>
                <a:chOff x="1477" y="939"/>
                <a:chExt cx="248" cy="488"/>
              </a:xfrm>
            </p:grpSpPr>
            <p:sp>
              <p:nvSpPr>
                <p:cNvPr id="164" name="Freeform 64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5" name="Freeform 65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11" name="Line 67"/>
              <p:cNvSpPr>
                <a:spLocks noChangeShapeType="1"/>
              </p:cNvSpPr>
              <p:nvPr/>
            </p:nvSpPr>
            <p:spPr bwMode="auto">
              <a:xfrm>
                <a:off x="1477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12" name="Group 70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162" name="Rectangle 68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3" name="Rectangle 69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13" name="Line 71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4" name="Line 72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15" name="Group 75"/>
              <p:cNvGrpSpPr>
                <a:grpSpLocks/>
              </p:cNvGrpSpPr>
              <p:nvPr/>
            </p:nvGrpSpPr>
            <p:grpSpPr bwMode="auto">
              <a:xfrm>
                <a:off x="1560" y="1182"/>
                <a:ext cx="80" cy="36"/>
                <a:chOff x="1560" y="1182"/>
                <a:chExt cx="80" cy="36"/>
              </a:xfrm>
            </p:grpSpPr>
            <p:sp>
              <p:nvSpPr>
                <p:cNvPr id="160" name="Oval 73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61" name="Oval 74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16" name="Group 78"/>
              <p:cNvGrpSpPr>
                <a:grpSpLocks/>
              </p:cNvGrpSpPr>
              <p:nvPr/>
            </p:nvGrpSpPr>
            <p:grpSpPr bwMode="auto">
              <a:xfrm>
                <a:off x="1423" y="939"/>
                <a:ext cx="302" cy="488"/>
                <a:chOff x="1423" y="939"/>
                <a:chExt cx="302" cy="488"/>
              </a:xfrm>
            </p:grpSpPr>
            <p:sp>
              <p:nvSpPr>
                <p:cNvPr id="158" name="Freeform 76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9" name="Freeform 77"/>
                <p:cNvSpPr>
                  <a:spLocks/>
                </p:cNvSpPr>
                <p:nvPr/>
              </p:nvSpPr>
              <p:spPr bwMode="auto">
                <a:xfrm>
                  <a:off x="1423" y="939"/>
                  <a:ext cx="302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17" name="Line 79"/>
              <p:cNvSpPr>
                <a:spLocks noChangeShapeType="1"/>
              </p:cNvSpPr>
              <p:nvPr/>
            </p:nvSpPr>
            <p:spPr bwMode="auto">
              <a:xfrm>
                <a:off x="1466" y="1162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18" name="Group 82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156" name="Rectangle 80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7" name="Rectangle 81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80"/>
                    </a:gs>
                    <a:gs pos="50000">
                      <a:srgbClr val="FFFFB3"/>
                    </a:gs>
                    <a:gs pos="100000">
                      <a:srgbClr val="FFFFDA"/>
                    </a:gs>
                  </a:gsLst>
                  <a:lin ang="13500000" scaled="1"/>
                </a:gradFill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19" name="Line 83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0" name="Line 84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21" name="Group 87"/>
              <p:cNvGrpSpPr>
                <a:grpSpLocks/>
              </p:cNvGrpSpPr>
              <p:nvPr/>
            </p:nvGrpSpPr>
            <p:grpSpPr bwMode="auto">
              <a:xfrm>
                <a:off x="1560" y="1358"/>
                <a:ext cx="80" cy="36"/>
                <a:chOff x="1560" y="1358"/>
                <a:chExt cx="80" cy="36"/>
              </a:xfrm>
            </p:grpSpPr>
            <p:sp>
              <p:nvSpPr>
                <p:cNvPr id="154" name="Oval 85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5" name="Oval 86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22" name="Group 90"/>
              <p:cNvGrpSpPr>
                <a:grpSpLocks/>
              </p:cNvGrpSpPr>
              <p:nvPr/>
            </p:nvGrpSpPr>
            <p:grpSpPr bwMode="auto">
              <a:xfrm>
                <a:off x="1683" y="1247"/>
                <a:ext cx="292" cy="51"/>
                <a:chOff x="1683" y="1247"/>
                <a:chExt cx="292" cy="51"/>
              </a:xfrm>
            </p:grpSpPr>
            <p:sp>
              <p:nvSpPr>
                <p:cNvPr id="152" name="Freeform 88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3" name="Freeform 89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23" name="Group 93"/>
              <p:cNvGrpSpPr>
                <a:grpSpLocks/>
              </p:cNvGrpSpPr>
              <p:nvPr/>
            </p:nvGrpSpPr>
            <p:grpSpPr bwMode="auto">
              <a:xfrm>
                <a:off x="1672" y="976"/>
                <a:ext cx="270" cy="232"/>
                <a:chOff x="1672" y="976"/>
                <a:chExt cx="270" cy="232"/>
              </a:xfrm>
            </p:grpSpPr>
            <p:sp>
              <p:nvSpPr>
                <p:cNvPr id="150" name="Rectangle 91"/>
                <p:cNvSpPr>
                  <a:spLocks noChangeArrowheads="1"/>
                </p:cNvSpPr>
                <p:nvPr/>
              </p:nvSpPr>
              <p:spPr bwMode="auto">
                <a:xfrm>
                  <a:off x="1685" y="990"/>
                  <a:ext cx="244" cy="205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51" name="Freeform 92"/>
                <p:cNvSpPr>
                  <a:spLocks noEditPoints="1"/>
                </p:cNvSpPr>
                <p:nvPr/>
              </p:nvSpPr>
              <p:spPr bwMode="auto">
                <a:xfrm>
                  <a:off x="1672" y="976"/>
                  <a:ext cx="270" cy="232"/>
                </a:xfrm>
                <a:custGeom>
                  <a:avLst/>
                  <a:gdLst>
                    <a:gd name="T0" fmla="*/ 26 w 270"/>
                    <a:gd name="T1" fmla="*/ 27 h 232"/>
                    <a:gd name="T2" fmla="*/ 26 w 270"/>
                    <a:gd name="T3" fmla="*/ 205 h 232"/>
                    <a:gd name="T4" fmla="*/ 244 w 270"/>
                    <a:gd name="T5" fmla="*/ 205 h 232"/>
                    <a:gd name="T6" fmla="*/ 244 w 270"/>
                    <a:gd name="T7" fmla="*/ 27 h 232"/>
                    <a:gd name="T8" fmla="*/ 26 w 270"/>
                    <a:gd name="T9" fmla="*/ 27 h 232"/>
                    <a:gd name="T10" fmla="*/ 253 w 270"/>
                    <a:gd name="T11" fmla="*/ 18 h 232"/>
                    <a:gd name="T12" fmla="*/ 253 w 270"/>
                    <a:gd name="T13" fmla="*/ 214 h 232"/>
                    <a:gd name="T14" fmla="*/ 17 w 270"/>
                    <a:gd name="T15" fmla="*/ 214 h 232"/>
                    <a:gd name="T16" fmla="*/ 17 w 270"/>
                    <a:gd name="T17" fmla="*/ 18 h 232"/>
                    <a:gd name="T18" fmla="*/ 253 w 270"/>
                    <a:gd name="T19" fmla="*/ 18 h 232"/>
                    <a:gd name="T20" fmla="*/ 8 w 270"/>
                    <a:gd name="T21" fmla="*/ 9 h 232"/>
                    <a:gd name="T22" fmla="*/ 8 w 270"/>
                    <a:gd name="T23" fmla="*/ 223 h 232"/>
                    <a:gd name="T24" fmla="*/ 261 w 270"/>
                    <a:gd name="T25" fmla="*/ 223 h 232"/>
                    <a:gd name="T26" fmla="*/ 261 w 270"/>
                    <a:gd name="T27" fmla="*/ 9 h 232"/>
                    <a:gd name="T28" fmla="*/ 8 w 270"/>
                    <a:gd name="T29" fmla="*/ 9 h 232"/>
                    <a:gd name="T30" fmla="*/ 270 w 270"/>
                    <a:gd name="T31" fmla="*/ 0 h 232"/>
                    <a:gd name="T32" fmla="*/ 270 w 270"/>
                    <a:gd name="T33" fmla="*/ 232 h 232"/>
                    <a:gd name="T34" fmla="*/ 0 w 270"/>
                    <a:gd name="T35" fmla="*/ 232 h 232"/>
                    <a:gd name="T36" fmla="*/ 0 w 270"/>
                    <a:gd name="T37" fmla="*/ 0 h 232"/>
                    <a:gd name="T38" fmla="*/ 270 w 270"/>
                    <a:gd name="T39" fmla="*/ 0 h 23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70"/>
                    <a:gd name="T61" fmla="*/ 0 h 232"/>
                    <a:gd name="T62" fmla="*/ 270 w 270"/>
                    <a:gd name="T63" fmla="*/ 232 h 23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70" h="232">
                      <a:moveTo>
                        <a:pt x="26" y="27"/>
                      </a:moveTo>
                      <a:lnTo>
                        <a:pt x="26" y="205"/>
                      </a:lnTo>
                      <a:lnTo>
                        <a:pt x="244" y="205"/>
                      </a:lnTo>
                      <a:lnTo>
                        <a:pt x="244" y="27"/>
                      </a:lnTo>
                      <a:lnTo>
                        <a:pt x="26" y="27"/>
                      </a:lnTo>
                      <a:close/>
                      <a:moveTo>
                        <a:pt x="253" y="18"/>
                      </a:moveTo>
                      <a:lnTo>
                        <a:pt x="253" y="214"/>
                      </a:lnTo>
                      <a:lnTo>
                        <a:pt x="17" y="214"/>
                      </a:lnTo>
                      <a:lnTo>
                        <a:pt x="17" y="18"/>
                      </a:lnTo>
                      <a:lnTo>
                        <a:pt x="253" y="18"/>
                      </a:lnTo>
                      <a:close/>
                      <a:moveTo>
                        <a:pt x="8" y="9"/>
                      </a:moveTo>
                      <a:lnTo>
                        <a:pt x="8" y="223"/>
                      </a:lnTo>
                      <a:lnTo>
                        <a:pt x="261" y="223"/>
                      </a:lnTo>
                      <a:lnTo>
                        <a:pt x="261" y="9"/>
                      </a:lnTo>
                      <a:lnTo>
                        <a:pt x="8" y="9"/>
                      </a:lnTo>
                      <a:close/>
                      <a:moveTo>
                        <a:pt x="270" y="0"/>
                      </a:moveTo>
                      <a:lnTo>
                        <a:pt x="270" y="232"/>
                      </a:lnTo>
                      <a:lnTo>
                        <a:pt x="0" y="232"/>
                      </a:lnTo>
                      <a:lnTo>
                        <a:pt x="0" y="0"/>
                      </a:lnTo>
                      <a:lnTo>
                        <a:pt x="2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24" name="Line 125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5" name="Rectangle 126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6" name="Line 127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7" name="Rectangle 12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8" name="Rectangle 129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9" name="Line 130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0" name="Line 131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31" name="Group 134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148" name="Freeform 132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9" name="Freeform 133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32" name="Rectangle 135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3" name="Line 136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4" name="Line 137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5" name="Line 138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6" name="Rectangle 139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7" name="Line 140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8" name="Rectangle 141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9" name="Rectangle 142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0" name="Line 143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1" name="Line 144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42" name="Group 147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146" name="Freeform 145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7" name="Freeform 146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43" name="Rectangle 14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4" name="Line 149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5" name="Line 150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178" name="Picture 1"/>
            <p:cNvPicPr>
              <a:picLocks noChangeAspect="1" noChangeArrowheads="1"/>
            </p:cNvPicPr>
            <p:nvPr/>
          </p:nvPicPr>
          <p:blipFill>
            <a:blip r:embed="rId3"/>
            <a:srcRect l="38286" t="71406" r="58469" b="17336"/>
            <a:stretch>
              <a:fillRect/>
            </a:stretch>
          </p:blipFill>
          <p:spPr bwMode="auto">
            <a:xfrm>
              <a:off x="4590187" y="4638234"/>
              <a:ext cx="753612" cy="1080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9" name="组合 348"/>
          <p:cNvGrpSpPr/>
          <p:nvPr/>
        </p:nvGrpSpPr>
        <p:grpSpPr>
          <a:xfrm>
            <a:off x="7233313" y="1528541"/>
            <a:ext cx="1610436" cy="887113"/>
            <a:chOff x="5718416" y="4653886"/>
            <a:chExt cx="2241234" cy="1105470"/>
          </a:xfrm>
        </p:grpSpPr>
        <p:grpSp>
          <p:nvGrpSpPr>
            <p:cNvPr id="179" name="Group 39"/>
            <p:cNvGrpSpPr>
              <a:grpSpLocks noChangeAspect="1"/>
            </p:cNvGrpSpPr>
            <p:nvPr/>
          </p:nvGrpSpPr>
          <p:grpSpPr bwMode="auto">
            <a:xfrm>
              <a:off x="5718416" y="4672436"/>
              <a:ext cx="1323834" cy="1073769"/>
              <a:chOff x="1033" y="939"/>
              <a:chExt cx="976" cy="617"/>
            </a:xfrm>
          </p:grpSpPr>
          <p:grpSp>
            <p:nvGrpSpPr>
              <p:cNvPr id="180" name="Group 42"/>
              <p:cNvGrpSpPr>
                <a:grpSpLocks/>
              </p:cNvGrpSpPr>
              <p:nvPr/>
            </p:nvGrpSpPr>
            <p:grpSpPr bwMode="auto">
              <a:xfrm>
                <a:off x="1179" y="939"/>
                <a:ext cx="248" cy="488"/>
                <a:chOff x="1179" y="939"/>
                <a:chExt cx="248" cy="488"/>
              </a:xfrm>
            </p:grpSpPr>
            <p:sp>
              <p:nvSpPr>
                <p:cNvPr id="258" name="Freeform 40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9" name="Freeform 41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81" name="Line 43"/>
              <p:cNvSpPr>
                <a:spLocks noChangeShapeType="1"/>
              </p:cNvSpPr>
              <p:nvPr/>
            </p:nvSpPr>
            <p:spPr bwMode="auto">
              <a:xfrm>
                <a:off x="1179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2" name="Group 46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256" name="Rectangle 44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7" name="Rectangle 45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83" name="Line 47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4" name="Line 48"/>
              <p:cNvSpPr>
                <a:spLocks noChangeShapeType="1"/>
              </p:cNvSpPr>
              <p:nvPr/>
            </p:nvSpPr>
            <p:spPr bwMode="auto">
              <a:xfrm flipH="1" flipV="1">
                <a:off x="1179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5" name="Group 51"/>
              <p:cNvGrpSpPr>
                <a:grpSpLocks/>
              </p:cNvGrpSpPr>
              <p:nvPr/>
            </p:nvGrpSpPr>
            <p:grpSpPr bwMode="auto">
              <a:xfrm>
                <a:off x="1262" y="1182"/>
                <a:ext cx="80" cy="36"/>
                <a:chOff x="1262" y="1182"/>
                <a:chExt cx="80" cy="36"/>
              </a:xfrm>
            </p:grpSpPr>
            <p:sp>
              <p:nvSpPr>
                <p:cNvPr id="254" name="Oval 49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5" name="Oval 50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86" name="Group 54"/>
              <p:cNvGrpSpPr>
                <a:grpSpLocks/>
              </p:cNvGrpSpPr>
              <p:nvPr/>
            </p:nvGrpSpPr>
            <p:grpSpPr bwMode="auto">
              <a:xfrm>
                <a:off x="1179" y="939"/>
                <a:ext cx="295" cy="488"/>
                <a:chOff x="1179" y="939"/>
                <a:chExt cx="295" cy="488"/>
              </a:xfrm>
            </p:grpSpPr>
            <p:sp>
              <p:nvSpPr>
                <p:cNvPr id="252" name="Freeform 52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95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3" name="Freeform 53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87" name="Line 55"/>
              <p:cNvSpPr>
                <a:spLocks noChangeShapeType="1"/>
              </p:cNvSpPr>
              <p:nvPr/>
            </p:nvSpPr>
            <p:spPr bwMode="auto">
              <a:xfrm>
                <a:off x="1184" y="1161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88" name="Group 58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250" name="Rectangle 56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51" name="Rectangle 57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9" cap="rnd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89" name="Line 59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0" name="Line 60"/>
              <p:cNvSpPr>
                <a:spLocks noChangeShapeType="1"/>
              </p:cNvSpPr>
              <p:nvPr/>
            </p:nvSpPr>
            <p:spPr bwMode="auto">
              <a:xfrm flipH="1" flipV="1">
                <a:off x="1191" y="1162"/>
                <a:ext cx="29" cy="166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91" name="Group 63"/>
              <p:cNvGrpSpPr>
                <a:grpSpLocks/>
              </p:cNvGrpSpPr>
              <p:nvPr/>
            </p:nvGrpSpPr>
            <p:grpSpPr bwMode="auto">
              <a:xfrm>
                <a:off x="1262" y="1358"/>
                <a:ext cx="80" cy="36"/>
                <a:chOff x="1262" y="1358"/>
                <a:chExt cx="80" cy="36"/>
              </a:xfrm>
            </p:grpSpPr>
            <p:sp>
              <p:nvSpPr>
                <p:cNvPr id="248" name="Oval 61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9" name="Oval 62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92" name="Group 66"/>
              <p:cNvGrpSpPr>
                <a:grpSpLocks/>
              </p:cNvGrpSpPr>
              <p:nvPr/>
            </p:nvGrpSpPr>
            <p:grpSpPr bwMode="auto">
              <a:xfrm>
                <a:off x="1477" y="939"/>
                <a:ext cx="248" cy="488"/>
                <a:chOff x="1477" y="939"/>
                <a:chExt cx="248" cy="488"/>
              </a:xfrm>
            </p:grpSpPr>
            <p:sp>
              <p:nvSpPr>
                <p:cNvPr id="246" name="Freeform 64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7" name="Freeform 65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93" name="Line 67"/>
              <p:cNvSpPr>
                <a:spLocks noChangeShapeType="1"/>
              </p:cNvSpPr>
              <p:nvPr/>
            </p:nvSpPr>
            <p:spPr bwMode="auto">
              <a:xfrm>
                <a:off x="1477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94" name="Group 70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244" name="Rectangle 68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5" name="Rectangle 69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95" name="Line 71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6" name="Line 72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97" name="Group 75"/>
              <p:cNvGrpSpPr>
                <a:grpSpLocks/>
              </p:cNvGrpSpPr>
              <p:nvPr/>
            </p:nvGrpSpPr>
            <p:grpSpPr bwMode="auto">
              <a:xfrm>
                <a:off x="1560" y="1182"/>
                <a:ext cx="80" cy="36"/>
                <a:chOff x="1560" y="1182"/>
                <a:chExt cx="80" cy="36"/>
              </a:xfrm>
            </p:grpSpPr>
            <p:sp>
              <p:nvSpPr>
                <p:cNvPr id="242" name="Oval 73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3" name="Oval 74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198" name="Group 78"/>
              <p:cNvGrpSpPr>
                <a:grpSpLocks/>
              </p:cNvGrpSpPr>
              <p:nvPr/>
            </p:nvGrpSpPr>
            <p:grpSpPr bwMode="auto">
              <a:xfrm>
                <a:off x="1423" y="939"/>
                <a:ext cx="302" cy="488"/>
                <a:chOff x="1423" y="939"/>
                <a:chExt cx="302" cy="488"/>
              </a:xfrm>
            </p:grpSpPr>
            <p:sp>
              <p:nvSpPr>
                <p:cNvPr id="240" name="Freeform 76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41" name="Freeform 77"/>
                <p:cNvSpPr>
                  <a:spLocks/>
                </p:cNvSpPr>
                <p:nvPr/>
              </p:nvSpPr>
              <p:spPr bwMode="auto">
                <a:xfrm>
                  <a:off x="1423" y="939"/>
                  <a:ext cx="302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99" name="Line 79"/>
              <p:cNvSpPr>
                <a:spLocks noChangeShapeType="1"/>
              </p:cNvSpPr>
              <p:nvPr/>
            </p:nvSpPr>
            <p:spPr bwMode="auto">
              <a:xfrm>
                <a:off x="1466" y="1162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00" name="Group 82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238" name="Rectangle 80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9" name="Rectangle 81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80"/>
                    </a:gs>
                    <a:gs pos="50000">
                      <a:srgbClr val="FFFFB3"/>
                    </a:gs>
                    <a:gs pos="100000">
                      <a:srgbClr val="FFFFDA"/>
                    </a:gs>
                  </a:gsLst>
                  <a:lin ang="13500000" scaled="1"/>
                </a:gradFill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01" name="Line 83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2" name="Line 84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03" name="Group 87"/>
              <p:cNvGrpSpPr>
                <a:grpSpLocks/>
              </p:cNvGrpSpPr>
              <p:nvPr/>
            </p:nvGrpSpPr>
            <p:grpSpPr bwMode="auto">
              <a:xfrm>
                <a:off x="1560" y="1358"/>
                <a:ext cx="80" cy="36"/>
                <a:chOff x="1560" y="1358"/>
                <a:chExt cx="80" cy="36"/>
              </a:xfrm>
            </p:grpSpPr>
            <p:sp>
              <p:nvSpPr>
                <p:cNvPr id="236" name="Oval 85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7" name="Oval 86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04" name="Group 90"/>
              <p:cNvGrpSpPr>
                <a:grpSpLocks/>
              </p:cNvGrpSpPr>
              <p:nvPr/>
            </p:nvGrpSpPr>
            <p:grpSpPr bwMode="auto">
              <a:xfrm>
                <a:off x="1683" y="1247"/>
                <a:ext cx="292" cy="51"/>
                <a:chOff x="1683" y="1247"/>
                <a:chExt cx="292" cy="51"/>
              </a:xfrm>
            </p:grpSpPr>
            <p:sp>
              <p:nvSpPr>
                <p:cNvPr id="234" name="Freeform 88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5" name="Freeform 89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205" name="Group 93"/>
              <p:cNvGrpSpPr>
                <a:grpSpLocks/>
              </p:cNvGrpSpPr>
              <p:nvPr/>
            </p:nvGrpSpPr>
            <p:grpSpPr bwMode="auto">
              <a:xfrm>
                <a:off x="1672" y="976"/>
                <a:ext cx="270" cy="232"/>
                <a:chOff x="1672" y="976"/>
                <a:chExt cx="270" cy="232"/>
              </a:xfrm>
            </p:grpSpPr>
            <p:sp>
              <p:nvSpPr>
                <p:cNvPr id="232" name="Rectangle 91"/>
                <p:cNvSpPr>
                  <a:spLocks noChangeArrowheads="1"/>
                </p:cNvSpPr>
                <p:nvPr/>
              </p:nvSpPr>
              <p:spPr bwMode="auto">
                <a:xfrm>
                  <a:off x="1685" y="990"/>
                  <a:ext cx="244" cy="205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3" name="Freeform 92"/>
                <p:cNvSpPr>
                  <a:spLocks noEditPoints="1"/>
                </p:cNvSpPr>
                <p:nvPr/>
              </p:nvSpPr>
              <p:spPr bwMode="auto">
                <a:xfrm>
                  <a:off x="1672" y="976"/>
                  <a:ext cx="270" cy="232"/>
                </a:xfrm>
                <a:custGeom>
                  <a:avLst/>
                  <a:gdLst>
                    <a:gd name="T0" fmla="*/ 26 w 270"/>
                    <a:gd name="T1" fmla="*/ 27 h 232"/>
                    <a:gd name="T2" fmla="*/ 26 w 270"/>
                    <a:gd name="T3" fmla="*/ 205 h 232"/>
                    <a:gd name="T4" fmla="*/ 244 w 270"/>
                    <a:gd name="T5" fmla="*/ 205 h 232"/>
                    <a:gd name="T6" fmla="*/ 244 w 270"/>
                    <a:gd name="T7" fmla="*/ 27 h 232"/>
                    <a:gd name="T8" fmla="*/ 26 w 270"/>
                    <a:gd name="T9" fmla="*/ 27 h 232"/>
                    <a:gd name="T10" fmla="*/ 253 w 270"/>
                    <a:gd name="T11" fmla="*/ 18 h 232"/>
                    <a:gd name="T12" fmla="*/ 253 w 270"/>
                    <a:gd name="T13" fmla="*/ 214 h 232"/>
                    <a:gd name="T14" fmla="*/ 17 w 270"/>
                    <a:gd name="T15" fmla="*/ 214 h 232"/>
                    <a:gd name="T16" fmla="*/ 17 w 270"/>
                    <a:gd name="T17" fmla="*/ 18 h 232"/>
                    <a:gd name="T18" fmla="*/ 253 w 270"/>
                    <a:gd name="T19" fmla="*/ 18 h 232"/>
                    <a:gd name="T20" fmla="*/ 8 w 270"/>
                    <a:gd name="T21" fmla="*/ 9 h 232"/>
                    <a:gd name="T22" fmla="*/ 8 w 270"/>
                    <a:gd name="T23" fmla="*/ 223 h 232"/>
                    <a:gd name="T24" fmla="*/ 261 w 270"/>
                    <a:gd name="T25" fmla="*/ 223 h 232"/>
                    <a:gd name="T26" fmla="*/ 261 w 270"/>
                    <a:gd name="T27" fmla="*/ 9 h 232"/>
                    <a:gd name="T28" fmla="*/ 8 w 270"/>
                    <a:gd name="T29" fmla="*/ 9 h 232"/>
                    <a:gd name="T30" fmla="*/ 270 w 270"/>
                    <a:gd name="T31" fmla="*/ 0 h 232"/>
                    <a:gd name="T32" fmla="*/ 270 w 270"/>
                    <a:gd name="T33" fmla="*/ 232 h 232"/>
                    <a:gd name="T34" fmla="*/ 0 w 270"/>
                    <a:gd name="T35" fmla="*/ 232 h 232"/>
                    <a:gd name="T36" fmla="*/ 0 w 270"/>
                    <a:gd name="T37" fmla="*/ 0 h 232"/>
                    <a:gd name="T38" fmla="*/ 270 w 270"/>
                    <a:gd name="T39" fmla="*/ 0 h 23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70"/>
                    <a:gd name="T61" fmla="*/ 0 h 232"/>
                    <a:gd name="T62" fmla="*/ 270 w 270"/>
                    <a:gd name="T63" fmla="*/ 232 h 23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70" h="232">
                      <a:moveTo>
                        <a:pt x="26" y="27"/>
                      </a:moveTo>
                      <a:lnTo>
                        <a:pt x="26" y="205"/>
                      </a:lnTo>
                      <a:lnTo>
                        <a:pt x="244" y="205"/>
                      </a:lnTo>
                      <a:lnTo>
                        <a:pt x="244" y="27"/>
                      </a:lnTo>
                      <a:lnTo>
                        <a:pt x="26" y="27"/>
                      </a:lnTo>
                      <a:close/>
                      <a:moveTo>
                        <a:pt x="253" y="18"/>
                      </a:moveTo>
                      <a:lnTo>
                        <a:pt x="253" y="214"/>
                      </a:lnTo>
                      <a:lnTo>
                        <a:pt x="17" y="214"/>
                      </a:lnTo>
                      <a:lnTo>
                        <a:pt x="17" y="18"/>
                      </a:lnTo>
                      <a:lnTo>
                        <a:pt x="253" y="18"/>
                      </a:lnTo>
                      <a:close/>
                      <a:moveTo>
                        <a:pt x="8" y="9"/>
                      </a:moveTo>
                      <a:lnTo>
                        <a:pt x="8" y="223"/>
                      </a:lnTo>
                      <a:lnTo>
                        <a:pt x="261" y="223"/>
                      </a:lnTo>
                      <a:lnTo>
                        <a:pt x="261" y="9"/>
                      </a:lnTo>
                      <a:lnTo>
                        <a:pt x="8" y="9"/>
                      </a:lnTo>
                      <a:close/>
                      <a:moveTo>
                        <a:pt x="270" y="0"/>
                      </a:moveTo>
                      <a:lnTo>
                        <a:pt x="270" y="232"/>
                      </a:lnTo>
                      <a:lnTo>
                        <a:pt x="0" y="232"/>
                      </a:lnTo>
                      <a:lnTo>
                        <a:pt x="0" y="0"/>
                      </a:lnTo>
                      <a:lnTo>
                        <a:pt x="2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06" name="Line 125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7" name="Rectangle 126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8" name="Line 127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9" name="Rectangle 12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0" name="Rectangle 129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1" name="Line 130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2" name="Line 131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13" name="Group 134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230" name="Freeform 132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31" name="Freeform 133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14" name="Rectangle 135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5" name="Line 136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6" name="Line 137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7" name="Line 138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8" name="Rectangle 139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9" name="Line 140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0" name="Rectangle 141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1" name="Rectangle 142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2" name="Line 143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3" name="Line 144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24" name="Group 147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228" name="Freeform 145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9" name="Freeform 146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225" name="Rectangle 14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6" name="Line 149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7" name="Line 150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261" name="Picture 1"/>
            <p:cNvPicPr>
              <a:picLocks noChangeAspect="1" noChangeArrowheads="1"/>
            </p:cNvPicPr>
            <p:nvPr/>
          </p:nvPicPr>
          <p:blipFill>
            <a:blip r:embed="rId3"/>
            <a:srcRect l="38286" t="71406" r="58469" b="17336"/>
            <a:stretch>
              <a:fillRect/>
            </a:stretch>
          </p:blipFill>
          <p:spPr bwMode="auto">
            <a:xfrm>
              <a:off x="7188392" y="4653886"/>
              <a:ext cx="771258" cy="1105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72707" name="Picture 3" descr="C:\Users\sch00147\Pictures\1_163710_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7610" y="1447302"/>
            <a:ext cx="3582253" cy="2385781"/>
          </a:xfrm>
          <a:prstGeom prst="rect">
            <a:avLst/>
          </a:prstGeom>
          <a:noFill/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0394" y="3967978"/>
            <a:ext cx="3343355" cy="2197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1" name="文本占位符 2"/>
          <p:cNvSpPr txBox="1">
            <a:spLocks/>
          </p:cNvSpPr>
          <p:nvPr/>
        </p:nvSpPr>
        <p:spPr>
          <a:xfrm>
            <a:off x="323529" y="3967978"/>
            <a:ext cx="4702018" cy="2419124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90000"/>
              <a:tabLst/>
              <a:defRPr/>
            </a:pPr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存在问题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Wingdings" pitchFamily="2" charset="2"/>
              <a:buChar char="u"/>
              <a:tabLst/>
              <a:defRPr/>
            </a:pP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一人操作一台仪器，人力成本高，</a:t>
            </a: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TAT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时间长、样本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走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Arial" pitchFamily="34" charset="0"/>
              </a:rPr>
              <a:t>很多冤枉路；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0" marR="0" lvl="0" indent="0" algn="l" defTabSz="914363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Wingdings" pitchFamily="2" charset="2"/>
              <a:buChar char="u"/>
              <a:tabLst/>
              <a:defRPr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人工审核报告，人工复检，人工镜检、标准很难统一，无法保证样本走正确的路；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352" name="组合 351"/>
          <p:cNvGrpSpPr/>
          <p:nvPr/>
        </p:nvGrpSpPr>
        <p:grpSpPr>
          <a:xfrm>
            <a:off x="7178723" y="2743464"/>
            <a:ext cx="1511054" cy="996023"/>
            <a:chOff x="3105679" y="4638234"/>
            <a:chExt cx="2238120" cy="1080178"/>
          </a:xfrm>
        </p:grpSpPr>
        <p:grpSp>
          <p:nvGrpSpPr>
            <p:cNvPr id="353" name="Group 39"/>
            <p:cNvGrpSpPr>
              <a:grpSpLocks noChangeAspect="1"/>
            </p:cNvGrpSpPr>
            <p:nvPr/>
          </p:nvGrpSpPr>
          <p:grpSpPr bwMode="auto">
            <a:xfrm>
              <a:off x="3105677" y="4653886"/>
              <a:ext cx="1307288" cy="1050877"/>
              <a:chOff x="1033" y="939"/>
              <a:chExt cx="976" cy="617"/>
            </a:xfrm>
          </p:grpSpPr>
          <p:grpSp>
            <p:nvGrpSpPr>
              <p:cNvPr id="355" name="Group 42"/>
              <p:cNvGrpSpPr>
                <a:grpSpLocks/>
              </p:cNvGrpSpPr>
              <p:nvPr/>
            </p:nvGrpSpPr>
            <p:grpSpPr bwMode="auto">
              <a:xfrm>
                <a:off x="1179" y="939"/>
                <a:ext cx="248" cy="488"/>
                <a:chOff x="1179" y="939"/>
                <a:chExt cx="248" cy="488"/>
              </a:xfrm>
            </p:grpSpPr>
            <p:sp>
              <p:nvSpPr>
                <p:cNvPr id="433" name="Freeform 40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4" name="Freeform 41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56" name="Line 43"/>
              <p:cNvSpPr>
                <a:spLocks noChangeShapeType="1"/>
              </p:cNvSpPr>
              <p:nvPr/>
            </p:nvSpPr>
            <p:spPr bwMode="auto">
              <a:xfrm>
                <a:off x="1179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57" name="Group 46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431" name="Rectangle 44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2" name="Rectangle 45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58" name="Line 47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9" name="Line 48"/>
              <p:cNvSpPr>
                <a:spLocks noChangeShapeType="1"/>
              </p:cNvSpPr>
              <p:nvPr/>
            </p:nvSpPr>
            <p:spPr bwMode="auto">
              <a:xfrm flipH="1" flipV="1">
                <a:off x="1179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60" name="Group 51"/>
              <p:cNvGrpSpPr>
                <a:grpSpLocks/>
              </p:cNvGrpSpPr>
              <p:nvPr/>
            </p:nvGrpSpPr>
            <p:grpSpPr bwMode="auto">
              <a:xfrm>
                <a:off x="1262" y="1182"/>
                <a:ext cx="80" cy="36"/>
                <a:chOff x="1262" y="1182"/>
                <a:chExt cx="80" cy="36"/>
              </a:xfrm>
            </p:grpSpPr>
            <p:sp>
              <p:nvSpPr>
                <p:cNvPr id="429" name="Oval 49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30" name="Oval 50"/>
                <p:cNvSpPr>
                  <a:spLocks noChangeArrowheads="1"/>
                </p:cNvSpPr>
                <p:nvPr/>
              </p:nvSpPr>
              <p:spPr bwMode="auto">
                <a:xfrm>
                  <a:off x="1262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61" name="Group 54"/>
              <p:cNvGrpSpPr>
                <a:grpSpLocks/>
              </p:cNvGrpSpPr>
              <p:nvPr/>
            </p:nvGrpSpPr>
            <p:grpSpPr bwMode="auto">
              <a:xfrm>
                <a:off x="1179" y="939"/>
                <a:ext cx="295" cy="488"/>
                <a:chOff x="1179" y="939"/>
                <a:chExt cx="295" cy="488"/>
              </a:xfrm>
            </p:grpSpPr>
            <p:sp>
              <p:nvSpPr>
                <p:cNvPr id="427" name="Freeform 52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95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8" name="Freeform 53"/>
                <p:cNvSpPr>
                  <a:spLocks/>
                </p:cNvSpPr>
                <p:nvPr/>
              </p:nvSpPr>
              <p:spPr bwMode="auto">
                <a:xfrm>
                  <a:off x="1179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62" name="Line 55"/>
              <p:cNvSpPr>
                <a:spLocks noChangeShapeType="1"/>
              </p:cNvSpPr>
              <p:nvPr/>
            </p:nvSpPr>
            <p:spPr bwMode="auto">
              <a:xfrm>
                <a:off x="1184" y="1161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63" name="Group 58"/>
              <p:cNvGrpSpPr>
                <a:grpSpLocks/>
              </p:cNvGrpSpPr>
              <p:nvPr/>
            </p:nvGrpSpPr>
            <p:grpSpPr bwMode="auto">
              <a:xfrm>
                <a:off x="1220" y="1328"/>
                <a:ext cx="167" cy="99"/>
                <a:chOff x="1220" y="1328"/>
                <a:chExt cx="167" cy="99"/>
              </a:xfrm>
            </p:grpSpPr>
            <p:sp>
              <p:nvSpPr>
                <p:cNvPr id="425" name="Rectangle 56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6" name="Rectangle 57"/>
                <p:cNvSpPr>
                  <a:spLocks noChangeArrowheads="1"/>
                </p:cNvSpPr>
                <p:nvPr/>
              </p:nvSpPr>
              <p:spPr bwMode="auto">
                <a:xfrm>
                  <a:off x="1220" y="1328"/>
                  <a:ext cx="167" cy="9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FF00">
                        <a:tint val="66000"/>
                        <a:satMod val="160000"/>
                      </a:srgbClr>
                    </a:gs>
                    <a:gs pos="50000">
                      <a:srgbClr val="FFFF00">
                        <a:tint val="44500"/>
                        <a:satMod val="160000"/>
                      </a:srgbClr>
                    </a:gs>
                    <a:gs pos="100000">
                      <a:srgbClr val="FFFF00">
                        <a:tint val="23500"/>
                        <a:satMod val="160000"/>
                      </a:srgbClr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9" cap="rnd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64" name="Line 59"/>
              <p:cNvSpPr>
                <a:spLocks noChangeShapeType="1"/>
              </p:cNvSpPr>
              <p:nvPr/>
            </p:nvSpPr>
            <p:spPr bwMode="auto">
              <a:xfrm flipV="1">
                <a:off x="1387" y="1133"/>
                <a:ext cx="40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5" name="Line 60"/>
              <p:cNvSpPr>
                <a:spLocks noChangeShapeType="1"/>
              </p:cNvSpPr>
              <p:nvPr/>
            </p:nvSpPr>
            <p:spPr bwMode="auto">
              <a:xfrm flipH="1" flipV="1">
                <a:off x="1191" y="1162"/>
                <a:ext cx="29" cy="166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66" name="Group 63"/>
              <p:cNvGrpSpPr>
                <a:grpSpLocks/>
              </p:cNvGrpSpPr>
              <p:nvPr/>
            </p:nvGrpSpPr>
            <p:grpSpPr bwMode="auto">
              <a:xfrm>
                <a:off x="1262" y="1358"/>
                <a:ext cx="80" cy="36"/>
                <a:chOff x="1262" y="1358"/>
                <a:chExt cx="80" cy="36"/>
              </a:xfrm>
            </p:grpSpPr>
            <p:sp>
              <p:nvSpPr>
                <p:cNvPr id="423" name="Oval 61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4" name="Oval 62"/>
                <p:cNvSpPr>
                  <a:spLocks noChangeArrowheads="1"/>
                </p:cNvSpPr>
                <p:nvPr/>
              </p:nvSpPr>
              <p:spPr bwMode="auto">
                <a:xfrm>
                  <a:off x="1262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67" name="Group 66"/>
              <p:cNvGrpSpPr>
                <a:grpSpLocks/>
              </p:cNvGrpSpPr>
              <p:nvPr/>
            </p:nvGrpSpPr>
            <p:grpSpPr bwMode="auto">
              <a:xfrm>
                <a:off x="1477" y="939"/>
                <a:ext cx="248" cy="488"/>
                <a:chOff x="1477" y="939"/>
                <a:chExt cx="248" cy="488"/>
              </a:xfrm>
            </p:grpSpPr>
            <p:sp>
              <p:nvSpPr>
                <p:cNvPr id="421" name="Freeform 64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2" name="Freeform 65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68" name="Line 67"/>
              <p:cNvSpPr>
                <a:spLocks noChangeShapeType="1"/>
              </p:cNvSpPr>
              <p:nvPr/>
            </p:nvSpPr>
            <p:spPr bwMode="auto">
              <a:xfrm>
                <a:off x="1477" y="1133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69" name="Group 70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419" name="Rectangle 68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0" name="Rectangle 69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noFill/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70" name="Line 71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1" name="Line 72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72" name="Group 75"/>
              <p:cNvGrpSpPr>
                <a:grpSpLocks/>
              </p:cNvGrpSpPr>
              <p:nvPr/>
            </p:nvGrpSpPr>
            <p:grpSpPr bwMode="auto">
              <a:xfrm>
                <a:off x="1560" y="1182"/>
                <a:ext cx="80" cy="36"/>
                <a:chOff x="1560" y="1182"/>
                <a:chExt cx="80" cy="36"/>
              </a:xfrm>
            </p:grpSpPr>
            <p:sp>
              <p:nvSpPr>
                <p:cNvPr id="417" name="Oval 73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8" name="Oval 74"/>
                <p:cNvSpPr>
                  <a:spLocks noChangeArrowheads="1"/>
                </p:cNvSpPr>
                <p:nvPr/>
              </p:nvSpPr>
              <p:spPr bwMode="auto">
                <a:xfrm>
                  <a:off x="1560" y="1182"/>
                  <a:ext cx="80" cy="36"/>
                </a:xfrm>
                <a:prstGeom prst="ellipse">
                  <a:avLst/>
                </a:pr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73" name="Group 78"/>
              <p:cNvGrpSpPr>
                <a:grpSpLocks/>
              </p:cNvGrpSpPr>
              <p:nvPr/>
            </p:nvGrpSpPr>
            <p:grpSpPr bwMode="auto">
              <a:xfrm>
                <a:off x="1423" y="939"/>
                <a:ext cx="302" cy="488"/>
                <a:chOff x="1423" y="939"/>
                <a:chExt cx="302" cy="488"/>
              </a:xfrm>
            </p:grpSpPr>
            <p:sp>
              <p:nvSpPr>
                <p:cNvPr id="415" name="Freeform 76"/>
                <p:cNvSpPr>
                  <a:spLocks/>
                </p:cNvSpPr>
                <p:nvPr/>
              </p:nvSpPr>
              <p:spPr bwMode="auto">
                <a:xfrm>
                  <a:off x="1477" y="939"/>
                  <a:ext cx="248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4 w 1925"/>
                    <a:gd name="T9" fmla="*/ 9 h 3592"/>
                    <a:gd name="T10" fmla="*/ 4 w 1925"/>
                    <a:gd name="T11" fmla="*/ 9 h 3592"/>
                    <a:gd name="T12" fmla="*/ 4 w 1925"/>
                    <a:gd name="T13" fmla="*/ 0 h 3592"/>
                    <a:gd name="T14" fmla="*/ 4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748A97"/>
                    </a:gs>
                    <a:gs pos="50000">
                      <a:srgbClr val="A8C7DA"/>
                    </a:gs>
                    <a:gs pos="100000">
                      <a:srgbClr val="C8EDFF"/>
                    </a:gs>
                  </a:gsLst>
                  <a:lin ang="16200000" scaled="1"/>
                </a:gra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6" name="Freeform 77"/>
                <p:cNvSpPr>
                  <a:spLocks/>
                </p:cNvSpPr>
                <p:nvPr/>
              </p:nvSpPr>
              <p:spPr bwMode="auto">
                <a:xfrm>
                  <a:off x="1423" y="939"/>
                  <a:ext cx="302" cy="488"/>
                </a:xfrm>
                <a:custGeom>
                  <a:avLst/>
                  <a:gdLst>
                    <a:gd name="T0" fmla="*/ 0 w 1925"/>
                    <a:gd name="T1" fmla="*/ 0 h 3592"/>
                    <a:gd name="T2" fmla="*/ 0 w 1925"/>
                    <a:gd name="T3" fmla="*/ 0 h 3592"/>
                    <a:gd name="T4" fmla="*/ 0 w 1925"/>
                    <a:gd name="T5" fmla="*/ 9 h 3592"/>
                    <a:gd name="T6" fmla="*/ 0 w 1925"/>
                    <a:gd name="T7" fmla="*/ 9 h 3592"/>
                    <a:gd name="T8" fmla="*/ 7 w 1925"/>
                    <a:gd name="T9" fmla="*/ 9 h 3592"/>
                    <a:gd name="T10" fmla="*/ 7 w 1925"/>
                    <a:gd name="T11" fmla="*/ 9 h 3592"/>
                    <a:gd name="T12" fmla="*/ 7 w 1925"/>
                    <a:gd name="T13" fmla="*/ 0 h 3592"/>
                    <a:gd name="T14" fmla="*/ 7 w 1925"/>
                    <a:gd name="T15" fmla="*/ 0 h 3592"/>
                    <a:gd name="T16" fmla="*/ 0 w 1925"/>
                    <a:gd name="T17" fmla="*/ 0 h 359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25"/>
                    <a:gd name="T28" fmla="*/ 0 h 3592"/>
                    <a:gd name="T29" fmla="*/ 1925 w 1925"/>
                    <a:gd name="T30" fmla="*/ 3592 h 359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25" h="3592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3592"/>
                      </a:lnTo>
                      <a:cubicBezTo>
                        <a:pt x="0" y="3592"/>
                        <a:pt x="0" y="3592"/>
                        <a:pt x="0" y="3592"/>
                      </a:cubicBezTo>
                      <a:lnTo>
                        <a:pt x="1925" y="3592"/>
                      </a:lnTo>
                      <a:cubicBezTo>
                        <a:pt x="1925" y="3592"/>
                        <a:pt x="1925" y="3592"/>
                        <a:pt x="1925" y="3592"/>
                      </a:cubicBezTo>
                      <a:lnTo>
                        <a:pt x="1925" y="0"/>
                      </a:lnTo>
                      <a:cubicBezTo>
                        <a:pt x="1925" y="0"/>
                        <a:pt x="1925" y="0"/>
                        <a:pt x="192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74" name="Line 79"/>
              <p:cNvSpPr>
                <a:spLocks noChangeShapeType="1"/>
              </p:cNvSpPr>
              <p:nvPr/>
            </p:nvSpPr>
            <p:spPr bwMode="auto">
              <a:xfrm>
                <a:off x="1466" y="1162"/>
                <a:ext cx="248" cy="1"/>
              </a:xfrm>
              <a:prstGeom prst="line">
                <a:avLst/>
              </a:prstGeom>
              <a:noFill/>
              <a:ln w="26">
                <a:solidFill>
                  <a:srgbClr val="7030A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75" name="Group 82"/>
              <p:cNvGrpSpPr>
                <a:grpSpLocks/>
              </p:cNvGrpSpPr>
              <p:nvPr/>
            </p:nvGrpSpPr>
            <p:grpSpPr bwMode="auto">
              <a:xfrm>
                <a:off x="1518" y="1328"/>
                <a:ext cx="166" cy="99"/>
                <a:chOff x="1518" y="1328"/>
                <a:chExt cx="166" cy="99"/>
              </a:xfrm>
            </p:grpSpPr>
            <p:sp>
              <p:nvSpPr>
                <p:cNvPr id="413" name="Rectangle 80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solidFill>
                  <a:srgbClr val="00B0F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4" name="Rectangle 81"/>
                <p:cNvSpPr>
                  <a:spLocks noChangeArrowheads="1"/>
                </p:cNvSpPr>
                <p:nvPr/>
              </p:nvSpPr>
              <p:spPr bwMode="auto">
                <a:xfrm>
                  <a:off x="1518" y="1328"/>
                  <a:ext cx="166" cy="99"/>
                </a:xfrm>
                <a:prstGeom prst="rect">
                  <a:avLst/>
                </a:prstGeom>
                <a:gradFill rotWithShape="1">
                  <a:gsLst>
                    <a:gs pos="0">
                      <a:srgbClr val="FFFF80"/>
                    </a:gs>
                    <a:gs pos="50000">
                      <a:srgbClr val="FFFFB3"/>
                    </a:gs>
                    <a:gs pos="100000">
                      <a:srgbClr val="FFFFDA"/>
                    </a:gs>
                  </a:gsLst>
                  <a:lin ang="13500000" scaled="1"/>
                </a:gradFill>
                <a:ln w="9" cap="rnd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76" name="Line 83"/>
              <p:cNvSpPr>
                <a:spLocks noChangeShapeType="1"/>
              </p:cNvSpPr>
              <p:nvPr/>
            </p:nvSpPr>
            <p:spPr bwMode="auto">
              <a:xfrm flipV="1">
                <a:off x="1684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77" name="Line 84"/>
              <p:cNvSpPr>
                <a:spLocks noChangeShapeType="1"/>
              </p:cNvSpPr>
              <p:nvPr/>
            </p:nvSpPr>
            <p:spPr bwMode="auto">
              <a:xfrm flipH="1" flipV="1">
                <a:off x="1477" y="1133"/>
                <a:ext cx="41" cy="19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78" name="Group 87"/>
              <p:cNvGrpSpPr>
                <a:grpSpLocks/>
              </p:cNvGrpSpPr>
              <p:nvPr/>
            </p:nvGrpSpPr>
            <p:grpSpPr bwMode="auto">
              <a:xfrm>
                <a:off x="1560" y="1358"/>
                <a:ext cx="80" cy="36"/>
                <a:chOff x="1560" y="1358"/>
                <a:chExt cx="80" cy="36"/>
              </a:xfrm>
            </p:grpSpPr>
            <p:sp>
              <p:nvSpPr>
                <p:cNvPr id="411" name="Oval 85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FF0000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2" name="Oval 86"/>
                <p:cNvSpPr>
                  <a:spLocks noChangeArrowheads="1"/>
                </p:cNvSpPr>
                <p:nvPr/>
              </p:nvSpPr>
              <p:spPr bwMode="auto">
                <a:xfrm>
                  <a:off x="1560" y="1358"/>
                  <a:ext cx="80" cy="36"/>
                </a:xfrm>
                <a:prstGeom prst="ellipse">
                  <a:avLst/>
                </a:prstGeom>
                <a:solidFill>
                  <a:srgbClr val="990000"/>
                </a:solidFill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79" name="Group 90"/>
              <p:cNvGrpSpPr>
                <a:grpSpLocks/>
              </p:cNvGrpSpPr>
              <p:nvPr/>
            </p:nvGrpSpPr>
            <p:grpSpPr bwMode="auto">
              <a:xfrm>
                <a:off x="1683" y="1247"/>
                <a:ext cx="292" cy="51"/>
                <a:chOff x="1683" y="1247"/>
                <a:chExt cx="292" cy="51"/>
              </a:xfrm>
            </p:grpSpPr>
            <p:sp>
              <p:nvSpPr>
                <p:cNvPr id="409" name="Freeform 88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0" name="Freeform 89"/>
                <p:cNvSpPr>
                  <a:spLocks/>
                </p:cNvSpPr>
                <p:nvPr/>
              </p:nvSpPr>
              <p:spPr bwMode="auto">
                <a:xfrm>
                  <a:off x="1683" y="1247"/>
                  <a:ext cx="292" cy="51"/>
                </a:xfrm>
                <a:custGeom>
                  <a:avLst/>
                  <a:gdLst>
                    <a:gd name="T0" fmla="*/ 1 w 1133"/>
                    <a:gd name="T1" fmla="*/ 0 h 187"/>
                    <a:gd name="T2" fmla="*/ 0 w 1133"/>
                    <a:gd name="T3" fmla="*/ 1 h 187"/>
                    <a:gd name="T4" fmla="*/ 0 w 1133"/>
                    <a:gd name="T5" fmla="*/ 3 h 187"/>
                    <a:gd name="T6" fmla="*/ 1 w 1133"/>
                    <a:gd name="T7" fmla="*/ 4 h 187"/>
                    <a:gd name="T8" fmla="*/ 19 w 1133"/>
                    <a:gd name="T9" fmla="*/ 4 h 187"/>
                    <a:gd name="T10" fmla="*/ 19 w 1133"/>
                    <a:gd name="T11" fmla="*/ 3 h 187"/>
                    <a:gd name="T12" fmla="*/ 19 w 1133"/>
                    <a:gd name="T13" fmla="*/ 1 h 187"/>
                    <a:gd name="T14" fmla="*/ 19 w 1133"/>
                    <a:gd name="T15" fmla="*/ 0 h 187"/>
                    <a:gd name="T16" fmla="*/ 1 w 1133"/>
                    <a:gd name="T17" fmla="*/ 0 h 18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133"/>
                    <a:gd name="T28" fmla="*/ 0 h 187"/>
                    <a:gd name="T29" fmla="*/ 1133 w 1133"/>
                    <a:gd name="T30" fmla="*/ 187 h 18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133" h="187">
                      <a:moveTo>
                        <a:pt x="31" y="0"/>
                      </a:moveTo>
                      <a:cubicBezTo>
                        <a:pt x="14" y="0"/>
                        <a:pt x="0" y="14"/>
                        <a:pt x="0" y="31"/>
                      </a:cubicBezTo>
                      <a:lnTo>
                        <a:pt x="0" y="156"/>
                      </a:lnTo>
                      <a:cubicBezTo>
                        <a:pt x="0" y="173"/>
                        <a:pt x="14" y="187"/>
                        <a:pt x="31" y="187"/>
                      </a:cubicBezTo>
                      <a:lnTo>
                        <a:pt x="1102" y="187"/>
                      </a:lnTo>
                      <a:cubicBezTo>
                        <a:pt x="1119" y="187"/>
                        <a:pt x="1133" y="173"/>
                        <a:pt x="1133" y="156"/>
                      </a:cubicBezTo>
                      <a:lnTo>
                        <a:pt x="1133" y="31"/>
                      </a:lnTo>
                      <a:cubicBezTo>
                        <a:pt x="1133" y="14"/>
                        <a:pt x="1119" y="0"/>
                        <a:pt x="1102" y="0"/>
                      </a:cubicBez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9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380" name="Group 93"/>
              <p:cNvGrpSpPr>
                <a:grpSpLocks/>
              </p:cNvGrpSpPr>
              <p:nvPr/>
            </p:nvGrpSpPr>
            <p:grpSpPr bwMode="auto">
              <a:xfrm>
                <a:off x="1672" y="976"/>
                <a:ext cx="270" cy="232"/>
                <a:chOff x="1672" y="976"/>
                <a:chExt cx="270" cy="232"/>
              </a:xfrm>
            </p:grpSpPr>
            <p:sp>
              <p:nvSpPr>
                <p:cNvPr id="407" name="Rectangle 91"/>
                <p:cNvSpPr>
                  <a:spLocks noChangeArrowheads="1"/>
                </p:cNvSpPr>
                <p:nvPr/>
              </p:nvSpPr>
              <p:spPr bwMode="auto">
                <a:xfrm>
                  <a:off x="1685" y="990"/>
                  <a:ext cx="244" cy="205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08" name="Freeform 92"/>
                <p:cNvSpPr>
                  <a:spLocks noEditPoints="1"/>
                </p:cNvSpPr>
                <p:nvPr/>
              </p:nvSpPr>
              <p:spPr bwMode="auto">
                <a:xfrm>
                  <a:off x="1672" y="976"/>
                  <a:ext cx="270" cy="232"/>
                </a:xfrm>
                <a:custGeom>
                  <a:avLst/>
                  <a:gdLst>
                    <a:gd name="T0" fmla="*/ 26 w 270"/>
                    <a:gd name="T1" fmla="*/ 27 h 232"/>
                    <a:gd name="T2" fmla="*/ 26 w 270"/>
                    <a:gd name="T3" fmla="*/ 205 h 232"/>
                    <a:gd name="T4" fmla="*/ 244 w 270"/>
                    <a:gd name="T5" fmla="*/ 205 h 232"/>
                    <a:gd name="T6" fmla="*/ 244 w 270"/>
                    <a:gd name="T7" fmla="*/ 27 h 232"/>
                    <a:gd name="T8" fmla="*/ 26 w 270"/>
                    <a:gd name="T9" fmla="*/ 27 h 232"/>
                    <a:gd name="T10" fmla="*/ 253 w 270"/>
                    <a:gd name="T11" fmla="*/ 18 h 232"/>
                    <a:gd name="T12" fmla="*/ 253 w 270"/>
                    <a:gd name="T13" fmla="*/ 214 h 232"/>
                    <a:gd name="T14" fmla="*/ 17 w 270"/>
                    <a:gd name="T15" fmla="*/ 214 h 232"/>
                    <a:gd name="T16" fmla="*/ 17 w 270"/>
                    <a:gd name="T17" fmla="*/ 18 h 232"/>
                    <a:gd name="T18" fmla="*/ 253 w 270"/>
                    <a:gd name="T19" fmla="*/ 18 h 232"/>
                    <a:gd name="T20" fmla="*/ 8 w 270"/>
                    <a:gd name="T21" fmla="*/ 9 h 232"/>
                    <a:gd name="T22" fmla="*/ 8 w 270"/>
                    <a:gd name="T23" fmla="*/ 223 h 232"/>
                    <a:gd name="T24" fmla="*/ 261 w 270"/>
                    <a:gd name="T25" fmla="*/ 223 h 232"/>
                    <a:gd name="T26" fmla="*/ 261 w 270"/>
                    <a:gd name="T27" fmla="*/ 9 h 232"/>
                    <a:gd name="T28" fmla="*/ 8 w 270"/>
                    <a:gd name="T29" fmla="*/ 9 h 232"/>
                    <a:gd name="T30" fmla="*/ 270 w 270"/>
                    <a:gd name="T31" fmla="*/ 0 h 232"/>
                    <a:gd name="T32" fmla="*/ 270 w 270"/>
                    <a:gd name="T33" fmla="*/ 232 h 232"/>
                    <a:gd name="T34" fmla="*/ 0 w 270"/>
                    <a:gd name="T35" fmla="*/ 232 h 232"/>
                    <a:gd name="T36" fmla="*/ 0 w 270"/>
                    <a:gd name="T37" fmla="*/ 0 h 232"/>
                    <a:gd name="T38" fmla="*/ 270 w 270"/>
                    <a:gd name="T39" fmla="*/ 0 h 232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270"/>
                    <a:gd name="T61" fmla="*/ 0 h 232"/>
                    <a:gd name="T62" fmla="*/ 270 w 270"/>
                    <a:gd name="T63" fmla="*/ 232 h 232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270" h="232">
                      <a:moveTo>
                        <a:pt x="26" y="27"/>
                      </a:moveTo>
                      <a:lnTo>
                        <a:pt x="26" y="205"/>
                      </a:lnTo>
                      <a:lnTo>
                        <a:pt x="244" y="205"/>
                      </a:lnTo>
                      <a:lnTo>
                        <a:pt x="244" y="27"/>
                      </a:lnTo>
                      <a:lnTo>
                        <a:pt x="26" y="27"/>
                      </a:lnTo>
                      <a:close/>
                      <a:moveTo>
                        <a:pt x="253" y="18"/>
                      </a:moveTo>
                      <a:lnTo>
                        <a:pt x="253" y="214"/>
                      </a:lnTo>
                      <a:lnTo>
                        <a:pt x="17" y="214"/>
                      </a:lnTo>
                      <a:lnTo>
                        <a:pt x="17" y="18"/>
                      </a:lnTo>
                      <a:lnTo>
                        <a:pt x="253" y="18"/>
                      </a:lnTo>
                      <a:close/>
                      <a:moveTo>
                        <a:pt x="8" y="9"/>
                      </a:moveTo>
                      <a:lnTo>
                        <a:pt x="8" y="223"/>
                      </a:lnTo>
                      <a:lnTo>
                        <a:pt x="261" y="223"/>
                      </a:lnTo>
                      <a:lnTo>
                        <a:pt x="261" y="9"/>
                      </a:lnTo>
                      <a:lnTo>
                        <a:pt x="8" y="9"/>
                      </a:lnTo>
                      <a:close/>
                      <a:moveTo>
                        <a:pt x="270" y="0"/>
                      </a:moveTo>
                      <a:lnTo>
                        <a:pt x="270" y="232"/>
                      </a:lnTo>
                      <a:lnTo>
                        <a:pt x="0" y="232"/>
                      </a:lnTo>
                      <a:lnTo>
                        <a:pt x="0" y="0"/>
                      </a:lnTo>
                      <a:lnTo>
                        <a:pt x="2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">
                  <a:solidFill>
                    <a:srgbClr val="000000"/>
                  </a:solidFill>
                  <a:bevel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81" name="Line 125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2" name="Rectangle 126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3" name="Line 127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4" name="Rectangle 12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5" name="Rectangle 129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6" name="Line 130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87" name="Line 131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88" name="Group 134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405" name="Freeform 132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06" name="Freeform 133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89" name="Rectangle 135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0" name="Line 136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1" name="Line 137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2" name="Line 138"/>
              <p:cNvSpPr>
                <a:spLocks noChangeShapeType="1"/>
              </p:cNvSpPr>
              <p:nvPr/>
            </p:nvSpPr>
            <p:spPr bwMode="auto">
              <a:xfrm>
                <a:off x="1033" y="1549"/>
                <a:ext cx="974" cy="1"/>
              </a:xfrm>
              <a:prstGeom prst="line">
                <a:avLst/>
              </a:prstGeom>
              <a:noFill/>
              <a:ln w="7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3" name="Rectangle 139"/>
              <p:cNvSpPr>
                <a:spLocks noChangeArrowheads="1"/>
              </p:cNvSpPr>
              <p:nvPr/>
            </p:nvSpPr>
            <p:spPr bwMode="auto">
              <a:xfrm>
                <a:off x="1131" y="1401"/>
                <a:ext cx="780" cy="102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4" name="Line 140"/>
              <p:cNvSpPr>
                <a:spLocks noChangeShapeType="1"/>
              </p:cNvSpPr>
              <p:nvPr/>
            </p:nvSpPr>
            <p:spPr bwMode="auto">
              <a:xfrm>
                <a:off x="1083" y="1401"/>
                <a:ext cx="877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5" name="Rectangle 141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6" name="Rectangle 142"/>
              <p:cNvSpPr>
                <a:spLocks noChangeArrowheads="1"/>
              </p:cNvSpPr>
              <p:nvPr/>
            </p:nvSpPr>
            <p:spPr bwMode="auto">
              <a:xfrm>
                <a:off x="1911" y="1401"/>
                <a:ext cx="98" cy="103"/>
              </a:xfrm>
              <a:prstGeom prst="rect">
                <a:avLst/>
              </a:prstGeom>
              <a:solidFill>
                <a:srgbClr val="CCCC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7" name="Line 143"/>
              <p:cNvSpPr>
                <a:spLocks noChangeShapeType="1"/>
              </p:cNvSpPr>
              <p:nvPr/>
            </p:nvSpPr>
            <p:spPr bwMode="auto">
              <a:xfrm>
                <a:off x="1033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98" name="Line 144"/>
              <p:cNvSpPr>
                <a:spLocks noChangeShapeType="1"/>
              </p:cNvSpPr>
              <p:nvPr/>
            </p:nvSpPr>
            <p:spPr bwMode="auto">
              <a:xfrm>
                <a:off x="1910" y="1504"/>
                <a:ext cx="98" cy="1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99" name="Group 147"/>
              <p:cNvGrpSpPr>
                <a:grpSpLocks/>
              </p:cNvGrpSpPr>
              <p:nvPr/>
            </p:nvGrpSpPr>
            <p:grpSpPr bwMode="auto">
              <a:xfrm>
                <a:off x="1131" y="1453"/>
                <a:ext cx="781" cy="51"/>
                <a:chOff x="1131" y="1453"/>
                <a:chExt cx="781" cy="51"/>
              </a:xfrm>
            </p:grpSpPr>
            <p:sp>
              <p:nvSpPr>
                <p:cNvPr id="403" name="Freeform 145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3029"/>
                    <a:gd name="T1" fmla="*/ 4 h 187"/>
                    <a:gd name="T2" fmla="*/ 26 w 3029"/>
                    <a:gd name="T3" fmla="*/ 0 h 187"/>
                    <a:gd name="T4" fmla="*/ 52 w 3029"/>
                    <a:gd name="T5" fmla="*/ 4 h 187"/>
                    <a:gd name="T6" fmla="*/ 0 60000 65536"/>
                    <a:gd name="T7" fmla="*/ 0 60000 65536"/>
                    <a:gd name="T8" fmla="*/ 0 60000 65536"/>
                    <a:gd name="T9" fmla="*/ 0 w 3029"/>
                    <a:gd name="T10" fmla="*/ 0 h 187"/>
                    <a:gd name="T11" fmla="*/ 3029 w 3029"/>
                    <a:gd name="T12" fmla="*/ 187 h 1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029" h="187">
                      <a:moveTo>
                        <a:pt x="0" y="187"/>
                      </a:moveTo>
                      <a:cubicBezTo>
                        <a:pt x="504" y="93"/>
                        <a:pt x="1012" y="0"/>
                        <a:pt x="1516" y="0"/>
                      </a:cubicBezTo>
                      <a:cubicBezTo>
                        <a:pt x="2021" y="0"/>
                        <a:pt x="2525" y="93"/>
                        <a:pt x="3029" y="187"/>
                      </a:cubicBezTo>
                    </a:path>
                  </a:pathLst>
                </a:cu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04" name="Freeform 146"/>
                <p:cNvSpPr>
                  <a:spLocks/>
                </p:cNvSpPr>
                <p:nvPr/>
              </p:nvSpPr>
              <p:spPr bwMode="auto">
                <a:xfrm>
                  <a:off x="1131" y="1453"/>
                  <a:ext cx="781" cy="51"/>
                </a:xfrm>
                <a:custGeom>
                  <a:avLst/>
                  <a:gdLst>
                    <a:gd name="T0" fmla="*/ 0 w 781"/>
                    <a:gd name="T1" fmla="*/ 51 h 51"/>
                    <a:gd name="T2" fmla="*/ 391 w 781"/>
                    <a:gd name="T3" fmla="*/ 0 h 51"/>
                    <a:gd name="T4" fmla="*/ 781 w 781"/>
                    <a:gd name="T5" fmla="*/ 51 h 51"/>
                    <a:gd name="T6" fmla="*/ 0 60000 65536"/>
                    <a:gd name="T7" fmla="*/ 0 60000 65536"/>
                    <a:gd name="T8" fmla="*/ 0 60000 65536"/>
                    <a:gd name="T9" fmla="*/ 0 w 781"/>
                    <a:gd name="T10" fmla="*/ 0 h 51"/>
                    <a:gd name="T11" fmla="*/ 781 w 781"/>
                    <a:gd name="T12" fmla="*/ 51 h 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781" h="51">
                      <a:moveTo>
                        <a:pt x="0" y="51"/>
                      </a:moveTo>
                      <a:cubicBezTo>
                        <a:pt x="130" y="25"/>
                        <a:pt x="261" y="0"/>
                        <a:pt x="391" y="0"/>
                      </a:cubicBezTo>
                      <a:cubicBezTo>
                        <a:pt x="521" y="0"/>
                        <a:pt x="651" y="25"/>
                        <a:pt x="781" y="51"/>
                      </a:cubicBezTo>
                    </a:path>
                  </a:pathLst>
                </a:custGeom>
                <a:noFill/>
                <a:ln w="9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400" name="Rectangle 148"/>
              <p:cNvSpPr>
                <a:spLocks noChangeArrowheads="1"/>
              </p:cNvSpPr>
              <p:nvPr/>
            </p:nvSpPr>
            <p:spPr bwMode="auto">
              <a:xfrm>
                <a:off x="1033" y="1401"/>
                <a:ext cx="975" cy="154"/>
              </a:xfrm>
              <a:prstGeom prst="rect">
                <a:avLst/>
              </a:prstGeom>
              <a:noFill/>
              <a:ln w="9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1" name="Line 149"/>
              <p:cNvSpPr>
                <a:spLocks noChangeShapeType="1"/>
              </p:cNvSpPr>
              <p:nvPr/>
            </p:nvSpPr>
            <p:spPr bwMode="auto">
              <a:xfrm>
                <a:off x="113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02" name="Line 150"/>
              <p:cNvSpPr>
                <a:spLocks noChangeShapeType="1"/>
              </p:cNvSpPr>
              <p:nvPr/>
            </p:nvSpPr>
            <p:spPr bwMode="auto">
              <a:xfrm>
                <a:off x="1911" y="1401"/>
                <a:ext cx="1" cy="155"/>
              </a:xfrm>
              <a:prstGeom prst="line">
                <a:avLst/>
              </a:prstGeom>
              <a:noFill/>
              <a:ln w="9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 b="1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354" name="Picture 1"/>
            <p:cNvPicPr>
              <a:picLocks noChangeAspect="1" noChangeArrowheads="1"/>
            </p:cNvPicPr>
            <p:nvPr/>
          </p:nvPicPr>
          <p:blipFill>
            <a:blip r:embed="rId3"/>
            <a:srcRect l="38286" t="71406" r="58469" b="17336"/>
            <a:stretch>
              <a:fillRect/>
            </a:stretch>
          </p:blipFill>
          <p:spPr bwMode="auto">
            <a:xfrm>
              <a:off x="4590187" y="4638234"/>
              <a:ext cx="753612" cy="1080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35" name="圆角矩形标注 434"/>
          <p:cNvSpPr/>
          <p:nvPr/>
        </p:nvSpPr>
        <p:spPr bwMode="auto">
          <a:xfrm>
            <a:off x="4673941" y="476672"/>
            <a:ext cx="1419367" cy="696036"/>
          </a:xfrm>
          <a:prstGeom prst="wedgeRoundRectCallout">
            <a:avLst>
              <a:gd name="adj1" fmla="val -199266"/>
              <a:gd name="adj2" fmla="val 219189"/>
              <a:gd name="adj3" fmla="val 16667"/>
            </a:avLst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0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" pitchFamily="34" charset="-122"/>
                <a:ea typeface="微软雅黑" pitchFamily="34" charset="-122"/>
              </a:rPr>
              <a:t>分钟后取报告</a:t>
            </a:r>
          </a:p>
        </p:txBody>
      </p:sp>
    </p:spTree>
    <p:extLst>
      <p:ext uri="{BB962C8B-B14F-4D97-AF65-F5344CB8AC3E}">
        <p14:creationId xmlns:p14="http://schemas.microsoft.com/office/powerpoint/2010/main" xmlns="" val="1141216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vmware-host\Shared Folders\桌面\四川省人民\IMG_12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2640" y="1086520"/>
            <a:ext cx="3442846" cy="23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\\vmware-host\Shared Folders\桌面\四川省人民\IMG_12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086520"/>
            <a:ext cx="3492015" cy="23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\\vmware-host\Shared Folders\桌面\四川省人民\IMG_12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4029727"/>
            <a:ext cx="3168352" cy="26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\\vmware-host\Shared Folders\桌面\四川省人民\IMG_122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9630"/>
          <a:stretch/>
        </p:blipFill>
        <p:spPr bwMode="auto">
          <a:xfrm>
            <a:off x="3472298" y="4011650"/>
            <a:ext cx="2971910" cy="2638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\\vmware-host\Shared Folders\桌面\四川省人民\IMG_123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011651"/>
            <a:ext cx="2376264" cy="26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爆炸形 1 7"/>
          <p:cNvSpPr/>
          <p:nvPr/>
        </p:nvSpPr>
        <p:spPr bwMode="auto">
          <a:xfrm>
            <a:off x="0" y="866030"/>
            <a:ext cx="2555776" cy="1315969"/>
          </a:xfrm>
          <a:prstGeom prst="irregularSeal1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一人一机</a:t>
            </a:r>
            <a:endParaRPr kumimoji="1"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判断有差异</a:t>
            </a:r>
            <a:endParaRPr kumimoji="1" lang="en-US" altLang="zh-CN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爆炸形 1 8"/>
          <p:cNvSpPr/>
          <p:nvPr/>
        </p:nvSpPr>
        <p:spPr bwMode="auto">
          <a:xfrm>
            <a:off x="4499992" y="866029"/>
            <a:ext cx="1852627" cy="1315969"/>
          </a:xfrm>
          <a:prstGeom prst="irregularSeal1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CV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大</a:t>
            </a:r>
            <a:endParaRPr kumimoji="1"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无法控制</a:t>
            </a:r>
            <a:endParaRPr kumimoji="1"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爆炸形 1 9"/>
          <p:cNvSpPr/>
          <p:nvPr/>
        </p:nvSpPr>
        <p:spPr bwMode="auto">
          <a:xfrm>
            <a:off x="0" y="3212976"/>
            <a:ext cx="1852627" cy="1321312"/>
          </a:xfrm>
          <a:prstGeom prst="irregularSeal1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无法标准化</a:t>
            </a:r>
            <a:endParaRPr kumimoji="1"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爆炸形 1 10"/>
          <p:cNvSpPr/>
          <p:nvPr/>
        </p:nvSpPr>
        <p:spPr bwMode="auto">
          <a:xfrm>
            <a:off x="0" y="5207275"/>
            <a:ext cx="2041142" cy="1442763"/>
          </a:xfrm>
          <a:prstGeom prst="irregularSeal1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生物</a:t>
            </a:r>
            <a:endParaRPr kumimoji="1"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安全！！</a:t>
            </a:r>
            <a:endParaRPr kumimoji="1" lang="en-US" altLang="zh-CN" sz="20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爆炸形 1 11"/>
          <p:cNvSpPr/>
          <p:nvPr/>
        </p:nvSpPr>
        <p:spPr bwMode="auto">
          <a:xfrm>
            <a:off x="3473386" y="3212976"/>
            <a:ext cx="2250741" cy="1442763"/>
          </a:xfrm>
          <a:prstGeom prst="irregularSeal1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镜检工作量大、速度慢</a:t>
            </a:r>
            <a:endParaRPr kumimoji="1"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爆炸形 1 12"/>
          <p:cNvSpPr/>
          <p:nvPr/>
        </p:nvSpPr>
        <p:spPr bwMode="auto">
          <a:xfrm>
            <a:off x="7520460" y="3195682"/>
            <a:ext cx="1623540" cy="1346553"/>
          </a:xfrm>
          <a:prstGeom prst="irregularSeal1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血</a:t>
            </a:r>
            <a:r>
              <a:rPr kumimoji="1" lang="zh-CN" altLang="en-US" sz="1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片保存困难</a:t>
            </a:r>
            <a:endParaRPr kumimoji="1" lang="en-US" altLang="zh-CN" sz="1600" b="1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5"/>
          <p:cNvSpPr>
            <a:spLocks noChangeArrowheads="1"/>
          </p:cNvSpPr>
          <p:nvPr/>
        </p:nvSpPr>
        <p:spPr bwMode="auto">
          <a:xfrm rot="20324867">
            <a:off x="1574934" y="2848496"/>
            <a:ext cx="6321425" cy="5238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dirty="0" smtClean="0">
                <a:latin typeface="华文中宋" pitchFamily="2" charset="-122"/>
                <a:ea typeface="华文中宋" pitchFamily="2" charset="-122"/>
              </a:rPr>
              <a:t>由人控制的流程本身就是风险</a:t>
            </a:r>
            <a:endParaRPr lang="zh-CN" altLang="en-US" sz="28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9553" y="150106"/>
            <a:ext cx="793933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 smtClean="0">
                <a:ln w="1905"/>
                <a:solidFill>
                  <a:schemeClr val="accent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目前：效率低、质量无法控制？？</a:t>
            </a:r>
            <a:endParaRPr lang="zh-CN" altLang="en-US" sz="3600" b="1" cap="none" spc="0" dirty="0">
              <a:ln w="1905"/>
              <a:solidFill>
                <a:schemeClr val="accent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971392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933825" y="476250"/>
            <a:ext cx="5210175" cy="498475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如何建立正确的流程</a:t>
            </a:r>
            <a:endParaRPr lang="zh-CN" altLang="en-US" dirty="0"/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79753" y="1214710"/>
            <a:ext cx="7107035" cy="4486399"/>
            <a:chOff x="372" y="717"/>
            <a:chExt cx="5247" cy="3178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gray">
            <a:xfrm rot="39573186">
              <a:off x="2875" y="1599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 rot="3465783">
              <a:off x="2907" y="2928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 rot="35969022">
              <a:off x="2139" y="1613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gray">
            <a:xfrm rot="7535209">
              <a:off x="2115" y="2907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gray">
            <a:xfrm>
              <a:off x="3272" y="2275"/>
              <a:ext cx="499" cy="182"/>
            </a:xfrm>
            <a:prstGeom prst="rightArrow">
              <a:avLst>
                <a:gd name="adj1" fmla="val 35167"/>
                <a:gd name="adj2" fmla="val 111029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gray">
            <a:xfrm rot="-10800000">
              <a:off x="1754" y="2271"/>
              <a:ext cx="544" cy="182"/>
            </a:xfrm>
            <a:prstGeom prst="rightArrow">
              <a:avLst>
                <a:gd name="adj1" fmla="val 35167"/>
                <a:gd name="adj2" fmla="val 121041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578" y="1168"/>
              <a:ext cx="2358" cy="2359"/>
            </a:xfrm>
            <a:prstGeom prst="ellipse">
              <a:avLst/>
            </a:prstGeom>
            <a:noFill/>
            <a:ln w="38100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3389" y="717"/>
              <a:ext cx="1861" cy="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、规避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环节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0" hangingPunct="0"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漏洞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586" y="773"/>
              <a:ext cx="1815" cy="8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、解决人员差异及合理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3986" y="1927"/>
              <a:ext cx="1633" cy="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、建立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复检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516" y="3045"/>
              <a:ext cx="1734" cy="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、保证复检强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制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372" y="1982"/>
              <a:ext cx="1344" cy="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、如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漏洞及时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弥补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101" y="3045"/>
              <a:ext cx="1142" cy="8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150000"/>
                </a:lnSpc>
              </a:pP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、定期诊断流程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gray">
            <a:xfrm>
              <a:off x="1488" y="228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gray">
            <a:xfrm>
              <a:off x="20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gray">
            <a:xfrm>
              <a:off x="3264" y="1248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gray">
            <a:xfrm>
              <a:off x="2016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gray">
            <a:xfrm>
              <a:off x="3264" y="3264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gray">
            <a:xfrm>
              <a:off x="3840" y="2280"/>
              <a:ext cx="192" cy="192"/>
            </a:xfrm>
            <a:prstGeom prst="ellipse">
              <a:avLst/>
            </a:pr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100000">
                  <a:schemeClr val="accent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gray">
            <a:xfrm>
              <a:off x="2233" y="1817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gray">
            <a:xfrm>
              <a:off x="2239" y="1824"/>
              <a:ext cx="1073" cy="1063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2001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gray">
            <a:xfrm>
              <a:off x="2301" y="1892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gray">
            <a:xfrm>
              <a:off x="2304" y="1892"/>
              <a:ext cx="933" cy="924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96471"/>
                    <a:invGamma/>
                  </a:schemeClr>
                </a:gs>
                <a:gs pos="50000">
                  <a:schemeClr val="hlink">
                    <a:alpha val="0"/>
                  </a:schemeClr>
                </a:gs>
                <a:gs pos="100000">
                  <a:schemeClr val="hlink">
                    <a:gamma/>
                    <a:tint val="96471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gray">
            <a:xfrm>
              <a:off x="2350" y="1933"/>
              <a:ext cx="840" cy="83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29" name="Group 27"/>
            <p:cNvGrpSpPr>
              <a:grpSpLocks/>
            </p:cNvGrpSpPr>
            <p:nvPr/>
          </p:nvGrpSpPr>
          <p:grpSpPr bwMode="auto">
            <a:xfrm>
              <a:off x="2363" y="1945"/>
              <a:ext cx="813" cy="805"/>
              <a:chOff x="4166" y="1706"/>
              <a:chExt cx="1252" cy="1252"/>
            </a:xfrm>
          </p:grpSpPr>
          <p:sp>
            <p:nvSpPr>
              <p:cNvPr id="31" name="Oval 28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2" name="Oval 29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30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34" name="Oval 31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0" name="Text Box 32"/>
            <p:cNvSpPr txBox="1">
              <a:spLocks noChangeArrowheads="1"/>
            </p:cNvSpPr>
            <p:nvPr/>
          </p:nvSpPr>
          <p:spPr bwMode="gray">
            <a:xfrm>
              <a:off x="2422" y="2030"/>
              <a:ext cx="667" cy="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zh-CN" altLang="en-US" sz="28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规范</a:t>
              </a:r>
              <a:endParaRPr lang="en-US" altLang="zh-CN" sz="28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0" hangingPunct="0"/>
              <a:r>
                <a:rPr lang="zh-CN" altLang="en-US" sz="28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</a:t>
              </a:r>
              <a:endPara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21582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>
            <p:ph type="body" idx="1"/>
          </p:nvPr>
        </p:nvSpPr>
        <p:spPr>
          <a:xfrm>
            <a:off x="755575" y="2060849"/>
            <a:ext cx="7739137" cy="2346052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1</a:t>
            </a:r>
            <a:r>
              <a:rPr lang="zh-CN" alt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、目前医学检验科血检流程存在的问题；</a:t>
            </a:r>
            <a:endParaRPr lang="en-US" altLang="zh-CN" sz="32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3200" dirty="0">
                <a:solidFill>
                  <a:srgbClr val="FF0000"/>
                </a:solidFill>
              </a:rPr>
              <a:t>2</a:t>
            </a:r>
            <a:r>
              <a:rPr lang="zh-CN" altLang="en-US" sz="3200" dirty="0">
                <a:solidFill>
                  <a:srgbClr val="FF0000"/>
                </a:solidFill>
              </a:rPr>
              <a:t>、如何解决流程中的</a:t>
            </a:r>
            <a:r>
              <a:rPr lang="zh-CN" altLang="en-US" sz="3200" dirty="0" smtClean="0">
                <a:solidFill>
                  <a:srgbClr val="FF0000"/>
                </a:solidFill>
              </a:rPr>
              <a:t>问题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en-US" altLang="zh-CN" sz="3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3</a:t>
            </a:r>
            <a:r>
              <a:rPr lang="zh-CN" alt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、如何保证血液分析报告的质量。</a:t>
            </a:r>
          </a:p>
          <a:p>
            <a:r>
              <a:rPr lang="en-US" altLang="zh-CN" sz="3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4</a:t>
            </a:r>
            <a:r>
              <a:rPr lang="zh-CN" altLang="en-US" sz="32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、血液分析中的持续改进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3502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383b38b67fc97fbfaaaa23f38ed6894ac91bc3e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4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.8|3.5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3.2|6.2|2.1|6.6|4.2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8.4|27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16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7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55|19.1|29.7"/>
</p:tagLst>
</file>

<file path=ppt/theme/theme1.xml><?xml version="1.0" encoding="utf-8"?>
<a:theme xmlns:a="http://schemas.openxmlformats.org/drawingml/2006/main" name="02">
  <a:themeElements>
    <a:clrScheme name="02 3">
      <a:dk1>
        <a:srgbClr val="0B1749"/>
      </a:dk1>
      <a:lt1>
        <a:srgbClr val="FFFFFF"/>
      </a:lt1>
      <a:dk2>
        <a:srgbClr val="2453B2"/>
      </a:dk2>
      <a:lt2>
        <a:srgbClr val="DDDDDD"/>
      </a:lt2>
      <a:accent1>
        <a:srgbClr val="4D93D9"/>
      </a:accent1>
      <a:accent2>
        <a:srgbClr val="77AE26"/>
      </a:accent2>
      <a:accent3>
        <a:srgbClr val="FFFFFF"/>
      </a:accent3>
      <a:accent4>
        <a:srgbClr val="08123D"/>
      </a:accent4>
      <a:accent5>
        <a:srgbClr val="B2C8E9"/>
      </a:accent5>
      <a:accent6>
        <a:srgbClr val="6B9D21"/>
      </a:accent6>
      <a:hlink>
        <a:srgbClr val="4D798F"/>
      </a:hlink>
      <a:folHlink>
        <a:srgbClr val="6A93BC"/>
      </a:folHlink>
    </a:clrScheme>
    <a:fontScheme name="0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2 1">
        <a:dk1>
          <a:srgbClr val="30311D"/>
        </a:dk1>
        <a:lt1>
          <a:srgbClr val="FFFFFF"/>
        </a:lt1>
        <a:dk2>
          <a:srgbClr val="866D10"/>
        </a:dk2>
        <a:lt2>
          <a:srgbClr val="DDDDDD"/>
        </a:lt2>
        <a:accent1>
          <a:srgbClr val="345C2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AEB5AB"/>
        </a:accent5>
        <a:accent6>
          <a:srgbClr val="85A655"/>
        </a:accent6>
        <a:hlink>
          <a:srgbClr val="557B97"/>
        </a:hlink>
        <a:folHlink>
          <a:srgbClr val="B5A0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2">
        <a:dk1>
          <a:srgbClr val="000066"/>
        </a:dk1>
        <a:lt1>
          <a:srgbClr val="FFFFFF"/>
        </a:lt1>
        <a:dk2>
          <a:srgbClr val="447DE4"/>
        </a:dk2>
        <a:lt2>
          <a:srgbClr val="DDDDDD"/>
        </a:lt2>
        <a:accent1>
          <a:srgbClr val="7F81CF"/>
        </a:accent1>
        <a:accent2>
          <a:srgbClr val="D87A24"/>
        </a:accent2>
        <a:accent3>
          <a:srgbClr val="FFFFFF"/>
        </a:accent3>
        <a:accent4>
          <a:srgbClr val="000056"/>
        </a:accent4>
        <a:accent5>
          <a:srgbClr val="C0C1E4"/>
        </a:accent5>
        <a:accent6>
          <a:srgbClr val="C46E20"/>
        </a:accent6>
        <a:hlink>
          <a:srgbClr val="99A75F"/>
        </a:hlink>
        <a:folHlink>
          <a:srgbClr val="7AAF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2 3">
        <a:dk1>
          <a:srgbClr val="0B1749"/>
        </a:dk1>
        <a:lt1>
          <a:srgbClr val="FFFFFF"/>
        </a:lt1>
        <a:dk2>
          <a:srgbClr val="2453B2"/>
        </a:dk2>
        <a:lt2>
          <a:srgbClr val="DDDDDD"/>
        </a:lt2>
        <a:accent1>
          <a:srgbClr val="4D93D9"/>
        </a:accent1>
        <a:accent2>
          <a:srgbClr val="77AE26"/>
        </a:accent2>
        <a:accent3>
          <a:srgbClr val="FFFFFF"/>
        </a:accent3>
        <a:accent4>
          <a:srgbClr val="08123D"/>
        </a:accent4>
        <a:accent5>
          <a:srgbClr val="B2C8E9"/>
        </a:accent5>
        <a:accent6>
          <a:srgbClr val="6B9D21"/>
        </a:accent6>
        <a:hlink>
          <a:srgbClr val="4D798F"/>
        </a:hlink>
        <a:folHlink>
          <a:srgbClr val="6A93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隶书"/>
        <a:cs typeface=""/>
      </a:majorFont>
      <a:minorFont>
        <a:latin typeface="Arial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Times New Roman"/>
        <a:ea typeface="MS PMincho"/>
        <a:cs typeface=""/>
      </a:majorFont>
      <a:minorFont>
        <a:latin typeface="Times New Roman"/>
        <a:ea typeface="MS PMinch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MS PGothic" pitchFamily="34" charset="-128"/>
          </a:defRPr>
        </a:defPPr>
      </a:lst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_new 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rgbClr val="262626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rgbClr val="262626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网格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血液分析新参数与复检效率的思考</Template>
  <TotalTime>7634</TotalTime>
  <Words>2516</Words>
  <Application>Microsoft Office PowerPoint</Application>
  <PresentationFormat>全屏显示(4:3)</PresentationFormat>
  <Paragraphs>318</Paragraphs>
  <Slides>49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5" baseType="lpstr">
      <vt:lpstr>Arial</vt:lpstr>
      <vt:lpstr>宋体</vt:lpstr>
      <vt:lpstr>Franklin Gothic Medium</vt:lpstr>
      <vt:lpstr>微软雅黑</vt:lpstr>
      <vt:lpstr>Calibri</vt:lpstr>
      <vt:lpstr>Wingdings</vt:lpstr>
      <vt:lpstr>华文中宋</vt:lpstr>
      <vt:lpstr>Times New Roman</vt:lpstr>
      <vt:lpstr>Verdana</vt:lpstr>
      <vt:lpstr>MS PGothic</vt:lpstr>
      <vt:lpstr>楷体_GB2312</vt:lpstr>
      <vt:lpstr>隶书</vt:lpstr>
      <vt:lpstr>ヒラギノ角ゴ Pro W3</vt:lpstr>
      <vt:lpstr>华文新魏</vt:lpstr>
      <vt:lpstr>黑体</vt:lpstr>
      <vt:lpstr>MS PMincho</vt:lpstr>
      <vt:lpstr>Microsoft Sans Serif</vt:lpstr>
      <vt:lpstr>Gulim</vt:lpstr>
      <vt:lpstr>Foundry Monoline</vt:lpstr>
      <vt:lpstr>Adobe Gothic Std B</vt:lpstr>
      <vt:lpstr>02</vt:lpstr>
      <vt:lpstr>1_默认设计模板</vt:lpstr>
      <vt:lpstr>標準デザイン</vt:lpstr>
      <vt:lpstr>Presentation_new design</vt:lpstr>
      <vt:lpstr>Office 主题​​</vt:lpstr>
      <vt:lpstr>Image</vt:lpstr>
      <vt:lpstr>血液分析检测流程与质量管理                           </vt:lpstr>
      <vt:lpstr>主要内容</vt:lpstr>
      <vt:lpstr>幻灯片 3</vt:lpstr>
      <vt:lpstr>医疗环境现状---医患关系极度紧张</vt:lpstr>
      <vt:lpstr>分析问题、解决问题</vt:lpstr>
      <vt:lpstr>实验室状态</vt:lpstr>
      <vt:lpstr>幻灯片 7</vt:lpstr>
      <vt:lpstr>如何建立正确的流程</vt:lpstr>
      <vt:lpstr>幻灯片 9</vt:lpstr>
      <vt:lpstr>幻灯片 10</vt:lpstr>
      <vt:lpstr>临检流程中不可回避的问题</vt:lpstr>
      <vt:lpstr>什么是“复检”？</vt:lpstr>
      <vt:lpstr>什么是“镜检”？</vt:lpstr>
      <vt:lpstr>实验室如何建立适合自己的复检规则？？ 能够帮助复检规则建立和验证的软件</vt:lpstr>
      <vt:lpstr>筛选功能——解决复检标准设定的问题</vt:lpstr>
      <vt:lpstr>统计功能 ——解决标准验证问题</vt:lpstr>
      <vt:lpstr>管理功能——解决筛选提示和镜检记录的问题</vt:lpstr>
      <vt:lpstr>幻灯片 18</vt:lpstr>
      <vt:lpstr>保证血液分析报告的质量--- 选择适用异常样本的血液分析仪</vt:lpstr>
      <vt:lpstr>规避实验室风险---关注低水平血象的检测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难点：</vt:lpstr>
      <vt:lpstr>幻灯片 35</vt:lpstr>
      <vt:lpstr>幻灯片 36</vt:lpstr>
      <vt:lpstr>幻灯片 37</vt:lpstr>
      <vt:lpstr>幻灯片 38</vt:lpstr>
      <vt:lpstr>3.利用《流程诊断软件》给临检流程做体检</vt:lpstr>
      <vt:lpstr>血常规标本量分布（4月）</vt:lpstr>
      <vt:lpstr>4月8日血常规按小时分布</vt:lpstr>
      <vt:lpstr>血常规总TAT分析</vt:lpstr>
      <vt:lpstr>住院、门诊血常规TAT分析</vt:lpstr>
      <vt:lpstr>血球复检率的统计-分仪器</vt:lpstr>
      <vt:lpstr>血球复检率统计-分部门</vt:lpstr>
      <vt:lpstr>血球复检率统计-人员</vt:lpstr>
      <vt:lpstr>幻灯片 47</vt:lpstr>
      <vt:lpstr>幻灯片 48</vt:lpstr>
      <vt:lpstr>幻灯片 49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peaterq</dc:creator>
  <cp:lastModifiedBy>微软用户</cp:lastModifiedBy>
  <cp:revision>426</cp:revision>
  <dcterms:created xsi:type="dcterms:W3CDTF">2013-01-16T12:31:02Z</dcterms:created>
  <dcterms:modified xsi:type="dcterms:W3CDTF">2014-10-14T15:15:01Z</dcterms:modified>
</cp:coreProperties>
</file>